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256" r:id="rId2"/>
    <p:sldId id="467" r:id="rId3"/>
    <p:sldId id="468" r:id="rId4"/>
    <p:sldId id="472" r:id="rId5"/>
    <p:sldId id="473" r:id="rId6"/>
    <p:sldId id="474" r:id="rId7"/>
    <p:sldId id="411" r:id="rId8"/>
    <p:sldId id="434" r:id="rId9"/>
    <p:sldId id="470" r:id="rId10"/>
    <p:sldId id="461" r:id="rId11"/>
    <p:sldId id="433" r:id="rId12"/>
    <p:sldId id="464" r:id="rId13"/>
    <p:sldId id="437" r:id="rId14"/>
    <p:sldId id="442" r:id="rId15"/>
    <p:sldId id="451" r:id="rId16"/>
    <p:sldId id="446" r:id="rId17"/>
    <p:sldId id="258" r:id="rId18"/>
    <p:sldId id="257" r:id="rId19"/>
    <p:sldId id="259" r:id="rId20"/>
    <p:sldId id="260" r:id="rId21"/>
    <p:sldId id="469" r:id="rId22"/>
    <p:sldId id="471" r:id="rId23"/>
    <p:sldId id="465" r:id="rId24"/>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Col>
    <a:lastRow>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
          <a:latin typeface="Helvetica Neue"/>
          <a:ea typeface="Helvetica Neue"/>
          <a:cs typeface="Helvetica Neue"/>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
          <a:latin typeface="Helvetica Neue"/>
          <a:ea typeface="Helvetica Neue"/>
          <a:cs typeface="Helvetica Neue"/>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
          <a:latin typeface="Helvetica Neue"/>
          <a:ea typeface="Helvetica Neue"/>
          <a:cs typeface="Helvetica Neue"/>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
          <a:latin typeface="Helvetica Neue"/>
          <a:ea typeface="Helvetica Neue"/>
          <a:cs typeface="Helvetica Neue"/>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varScale="1">
        <p:scale>
          <a:sx n="85" d="100"/>
          <a:sy n="85" d="100"/>
        </p:scale>
        <p:origin x="191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0" name="Shape 140"/>
          <p:cNvSpPr>
            <a:spLocks noGrp="1" noRot="1" noChangeAspect="1"/>
          </p:cNvSpPr>
          <p:nvPr>
            <p:ph type="sldImg"/>
          </p:nvPr>
        </p:nvSpPr>
        <p:spPr>
          <a:xfrm>
            <a:off x="1143000" y="685800"/>
            <a:ext cx="4572000" cy="3429000"/>
          </a:xfrm>
          <a:prstGeom prst="rect">
            <a:avLst/>
          </a:prstGeom>
        </p:spPr>
        <p:txBody>
          <a:bodyPr/>
          <a:lstStyle/>
          <a:p>
            <a:endParaRPr/>
          </a:p>
        </p:txBody>
      </p:sp>
      <p:sp>
        <p:nvSpPr>
          <p:cNvPr id="141" name="Shape 14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he.wikipedia.org/wiki/%D7%A7%D7%99%D7%99%D7%9E%D7%91%D7%A8%D7%99%D7%93%D7%92'_%D7%90%D7%A0%D7%9C%D7%99%D7%98%D7%99%D7%A7%D7%94"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youtu.be/Q91nvbJSmS4"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Data_re-identification"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courses.csail.mit.edu/6.857/2018/project/Archie-Gershon-Katchoff-Zeng-Netflix.pdf" TargetMode="External"/><Relationship Id="rId4" Type="http://schemas.openxmlformats.org/officeDocument/2006/relationships/hyperlink" Target="https://techscience.org/a/2015092903/"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a:spLocks noGrp="1" noRot="1" noChangeAspect="1"/>
          </p:cNvSpPr>
          <p:nvPr>
            <p:ph type="sldImg"/>
          </p:nvPr>
        </p:nvSpPr>
        <p:spPr>
          <a:prstGeom prst="rect">
            <a:avLst/>
          </a:prstGeom>
        </p:spPr>
        <p:txBody>
          <a:bodyPr/>
          <a:lstStyle/>
          <a:p>
            <a:endParaRPr/>
          </a:p>
        </p:txBody>
      </p:sp>
      <p:sp>
        <p:nvSpPr>
          <p:cNvPr id="147" name="Shape 147"/>
          <p:cNvSpPr>
            <a:spLocks noGrp="1"/>
          </p:cNvSpPr>
          <p:nvPr>
            <p:ph type="body" sz="quarter" idx="1"/>
          </p:nvPr>
        </p:nvSpPr>
        <p:spPr>
          <a:prstGeom prst="rect">
            <a:avLst/>
          </a:prstGeom>
        </p:spPr>
        <p:txBody>
          <a:bodyPr/>
          <a:lstStyle/>
          <a:p>
            <a:r>
              <a:t>See also </a:t>
            </a:r>
          </a:p>
          <a:p>
            <a:r>
              <a:t>http://hanj.cs.illinois.edu/bk3/bk3_slidesindex.htm</a:t>
            </a:r>
          </a:p>
          <a:p>
            <a:endParaRPr/>
          </a:p>
          <a:p>
            <a:r>
              <a:t>Science Documentary 2016 | Big Data</a:t>
            </a:r>
          </a:p>
          <a:p>
            <a:r>
              <a:t>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a:spLocks noGrp="1" noRot="1" noChangeAspect="1"/>
          </p:cNvSpPr>
          <p:nvPr>
            <p:ph type="sldImg"/>
          </p:nvPr>
        </p:nvSpPr>
        <p:spPr>
          <a:prstGeom prst="rect">
            <a:avLst/>
          </a:prstGeom>
        </p:spPr>
        <p:txBody>
          <a:bodyPr/>
          <a:lstStyle/>
          <a:p>
            <a:endParaRPr/>
          </a:p>
        </p:txBody>
      </p:sp>
      <p:sp>
        <p:nvSpPr>
          <p:cNvPr id="152" name="Shape 152"/>
          <p:cNvSpPr>
            <a:spLocks noGrp="1"/>
          </p:cNvSpPr>
          <p:nvPr>
            <p:ph type="body" sz="quarter" idx="1"/>
          </p:nvPr>
        </p:nvSpPr>
        <p:spPr>
          <a:prstGeom prst="rect">
            <a:avLst/>
          </a:prstGeom>
        </p:spPr>
        <p:txBody>
          <a:bodyPr/>
          <a:lstStyle/>
          <a:p>
            <a:r>
              <a:rPr u="sng" dirty="0">
                <a:hlinkClick r:id="rId3"/>
              </a:rPr>
              <a:t>https://he.wikipedia.org/wiki/קיימברידג%27_אנליטיקה</a:t>
            </a:r>
          </a:p>
          <a:p>
            <a:r>
              <a:rPr u="sng" dirty="0">
                <a:hlinkClick r:id="rId4"/>
              </a:rPr>
              <a:t>https://youtu.be/Q91nvbJSmS4</a:t>
            </a:r>
          </a:p>
          <a:p>
            <a:r>
              <a:rPr dirty="0"/>
              <a:t>https://</a:t>
            </a:r>
            <a:r>
              <a:rPr dirty="0" err="1"/>
              <a:t>www.dataviper.io</a:t>
            </a:r>
            <a:r>
              <a:rPr dirty="0"/>
              <a:t>/blog/2019/pdl-data-exposure-billion-people/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hape 163"/>
          <p:cNvSpPr>
            <a:spLocks noGrp="1" noRot="1" noChangeAspect="1"/>
          </p:cNvSpPr>
          <p:nvPr>
            <p:ph type="sldImg"/>
          </p:nvPr>
        </p:nvSpPr>
        <p:spPr>
          <a:prstGeom prst="rect">
            <a:avLst/>
          </a:prstGeom>
        </p:spPr>
        <p:txBody>
          <a:bodyPr/>
          <a:lstStyle/>
          <a:p>
            <a:endParaRPr/>
          </a:p>
        </p:txBody>
      </p:sp>
      <p:sp>
        <p:nvSpPr>
          <p:cNvPr id="164" name="Shape 164"/>
          <p:cNvSpPr>
            <a:spLocks noGrp="1"/>
          </p:cNvSpPr>
          <p:nvPr>
            <p:ph type="body" sz="quarter" idx="1"/>
          </p:nvPr>
        </p:nvSpPr>
        <p:spPr>
          <a:prstGeom prst="rect">
            <a:avLst/>
          </a:prstGeom>
        </p:spPr>
        <p:txBody>
          <a:bodyPr/>
          <a:lstStyle/>
          <a:p>
            <a:r>
              <a:t>https://arxiv.org/pdf/1310.1651</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hape 163"/>
          <p:cNvSpPr>
            <a:spLocks noGrp="1" noRot="1" noChangeAspect="1"/>
          </p:cNvSpPr>
          <p:nvPr>
            <p:ph type="sldImg"/>
          </p:nvPr>
        </p:nvSpPr>
        <p:spPr>
          <a:prstGeom prst="rect">
            <a:avLst/>
          </a:prstGeom>
        </p:spPr>
        <p:txBody>
          <a:bodyPr/>
          <a:lstStyle/>
          <a:p>
            <a:endParaRPr/>
          </a:p>
        </p:txBody>
      </p:sp>
      <p:sp>
        <p:nvSpPr>
          <p:cNvPr id="164" name="Shape 164"/>
          <p:cNvSpPr>
            <a:spLocks noGrp="1"/>
          </p:cNvSpPr>
          <p:nvPr>
            <p:ph type="body" sz="quarter" idx="1"/>
          </p:nvPr>
        </p:nvSpPr>
        <p:spPr>
          <a:prstGeom prst="rect">
            <a:avLst/>
          </a:prstGeom>
        </p:spPr>
        <p:txBody>
          <a:bodyPr/>
          <a:lstStyle/>
          <a:p>
            <a:r>
              <a:t>https://arxiv.org/pdf/1310.1651</a:t>
            </a:r>
          </a:p>
        </p:txBody>
      </p:sp>
    </p:spTree>
    <p:extLst>
      <p:ext uri="{BB962C8B-B14F-4D97-AF65-F5344CB8AC3E}">
        <p14:creationId xmlns:p14="http://schemas.microsoft.com/office/powerpoint/2010/main" val="1021203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457200" rtl="0" latinLnBrk="0">
              <a:lnSpc>
                <a:spcPct val="117999"/>
              </a:lnSpc>
            </a:pPr>
            <a:r>
              <a:rPr lang="en-US" dirty="0"/>
              <a:t>https://</a:t>
            </a:r>
            <a:r>
              <a:rPr lang="en-US" dirty="0" err="1"/>
              <a:t>link.springer.com</a:t>
            </a:r>
            <a:r>
              <a:rPr lang="en-US" dirty="0"/>
              <a:t>/article/10.1007/s00521-019-04144-6</a:t>
            </a:r>
            <a:endParaRPr lang="en-IL" dirty="0"/>
          </a:p>
        </p:txBody>
      </p:sp>
    </p:spTree>
    <p:extLst>
      <p:ext uri="{BB962C8B-B14F-4D97-AF65-F5344CB8AC3E}">
        <p14:creationId xmlns:p14="http://schemas.microsoft.com/office/powerpoint/2010/main" val="3982358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a:spLocks noGrp="1" noChangeArrowheads="1"/>
          </p:cNvSpPr>
          <p:nvPr>
            <p:ph type="sldNum" sz="quarter" idx="5"/>
          </p:nvPr>
        </p:nvSpPr>
        <p:spPr>
          <a:noFill/>
        </p:spPr>
        <p:txBody>
          <a:bodyPr/>
          <a:lstStyle/>
          <a:p>
            <a:fld id="{1BB57A85-4E22-457C-BEA5-6A7CAF578256}" type="slidenum">
              <a:rPr lang="en-US">
                <a:latin typeface="Times" pitchFamily="84" charset="0"/>
                <a:ea typeface="ＭＳ Ｐゴシック" pitchFamily="84" charset="-128"/>
                <a:cs typeface="ＭＳ Ｐゴシック" pitchFamily="84" charset="-128"/>
              </a:rPr>
              <a:pPr/>
              <a:t>2</a:t>
            </a:fld>
            <a:endParaRPr lang="en-US">
              <a:latin typeface="Times" pitchFamily="84" charset="0"/>
              <a:ea typeface="ＭＳ Ｐゴシック" pitchFamily="84" charset="-128"/>
              <a:cs typeface="ＭＳ Ｐゴシック" pitchFamily="84" charset="-128"/>
            </a:endParaRPr>
          </a:p>
        </p:txBody>
      </p:sp>
      <p:sp>
        <p:nvSpPr>
          <p:cNvPr id="27650" name="Rectangle 2"/>
          <p:cNvSpPr>
            <a:spLocks noGrp="1" noRot="1" noChangeAspect="1" noChangeArrowheads="1" noTextEdit="1"/>
          </p:cNvSpPr>
          <p:nvPr>
            <p:ph type="sldImg"/>
          </p:nvPr>
        </p:nvSpPr>
        <p:spPr>
          <a:ln/>
        </p:spPr>
      </p:sp>
      <p:sp>
        <p:nvSpPr>
          <p:cNvPr id="27651" name="Rectangle 3"/>
          <p:cNvSpPr>
            <a:spLocks noGrp="1" noChangeArrowheads="1"/>
          </p:cNvSpPr>
          <p:nvPr>
            <p:ph type="body" idx="1"/>
          </p:nvPr>
        </p:nvSpPr>
        <p:spPr>
          <a:noFill/>
          <a:ln/>
        </p:spPr>
        <p:txBody>
          <a:bodyPr/>
          <a:lstStyle/>
          <a:p>
            <a:pPr eaLnBrk="1" hangingPunct="1"/>
            <a:endParaRPr lang="de-DE">
              <a:latin typeface="Times"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3928606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a:spLocks noGrp="1" noChangeArrowheads="1"/>
          </p:cNvSpPr>
          <p:nvPr>
            <p:ph type="sldNum" sz="quarter" idx="5"/>
          </p:nvPr>
        </p:nvSpPr>
        <p:spPr>
          <a:noFill/>
        </p:spPr>
        <p:txBody>
          <a:bodyPr/>
          <a:lstStyle/>
          <a:p>
            <a:fld id="{1BB57A85-4E22-457C-BEA5-6A7CAF578256}" type="slidenum">
              <a:rPr lang="en-US">
                <a:latin typeface="Times" pitchFamily="84" charset="0"/>
                <a:ea typeface="ＭＳ Ｐゴシック" pitchFamily="84" charset="-128"/>
                <a:cs typeface="ＭＳ Ｐゴシック" pitchFamily="84" charset="-128"/>
              </a:rPr>
              <a:pPr/>
              <a:t>3</a:t>
            </a:fld>
            <a:endParaRPr lang="en-US">
              <a:latin typeface="Times" pitchFamily="84" charset="0"/>
              <a:ea typeface="ＭＳ Ｐゴシック" pitchFamily="84" charset="-128"/>
              <a:cs typeface="ＭＳ Ｐゴシック" pitchFamily="84" charset="-128"/>
            </a:endParaRPr>
          </a:p>
        </p:txBody>
      </p:sp>
      <p:sp>
        <p:nvSpPr>
          <p:cNvPr id="27650" name="Rectangle 2"/>
          <p:cNvSpPr>
            <a:spLocks noGrp="1" noRot="1" noChangeAspect="1" noChangeArrowheads="1" noTextEdit="1"/>
          </p:cNvSpPr>
          <p:nvPr>
            <p:ph type="sldImg"/>
          </p:nvPr>
        </p:nvSpPr>
        <p:spPr>
          <a:ln/>
        </p:spPr>
      </p:sp>
      <p:sp>
        <p:nvSpPr>
          <p:cNvPr id="27651" name="Rectangle 3"/>
          <p:cNvSpPr>
            <a:spLocks noGrp="1" noChangeArrowheads="1"/>
          </p:cNvSpPr>
          <p:nvPr>
            <p:ph type="body" idx="1"/>
          </p:nvPr>
        </p:nvSpPr>
        <p:spPr>
          <a:noFill/>
          <a:ln/>
        </p:spPr>
        <p:txBody>
          <a:bodyPr/>
          <a:lstStyle/>
          <a:p>
            <a:pPr eaLnBrk="1" hangingPunct="1"/>
            <a:endParaRPr lang="de-DE">
              <a:latin typeface="Times"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4047171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a:spLocks noGrp="1" noChangeArrowheads="1"/>
          </p:cNvSpPr>
          <p:nvPr>
            <p:ph type="sldNum" sz="quarter" idx="5"/>
          </p:nvPr>
        </p:nvSpPr>
        <p:spPr>
          <a:noFill/>
        </p:spPr>
        <p:txBody>
          <a:bodyPr/>
          <a:lstStyle/>
          <a:p>
            <a:fld id="{1BB57A85-4E22-457C-BEA5-6A7CAF578256}" type="slidenum">
              <a:rPr lang="en-US">
                <a:latin typeface="Times" pitchFamily="84" charset="0"/>
                <a:ea typeface="ＭＳ Ｐゴシック" pitchFamily="84" charset="-128"/>
                <a:cs typeface="ＭＳ Ｐゴシック" pitchFamily="84" charset="-128"/>
              </a:rPr>
              <a:pPr/>
              <a:t>5</a:t>
            </a:fld>
            <a:endParaRPr lang="en-US">
              <a:latin typeface="Times" pitchFamily="84" charset="0"/>
              <a:ea typeface="ＭＳ Ｐゴシック" pitchFamily="84" charset="-128"/>
              <a:cs typeface="ＭＳ Ｐゴシック" pitchFamily="84" charset="-128"/>
            </a:endParaRPr>
          </a:p>
        </p:txBody>
      </p:sp>
      <p:sp>
        <p:nvSpPr>
          <p:cNvPr id="27650" name="Rectangle 2"/>
          <p:cNvSpPr>
            <a:spLocks noGrp="1" noRot="1" noChangeAspect="1" noChangeArrowheads="1" noTextEdit="1"/>
          </p:cNvSpPr>
          <p:nvPr>
            <p:ph type="sldImg"/>
          </p:nvPr>
        </p:nvSpPr>
        <p:spPr>
          <a:ln/>
        </p:spPr>
      </p:sp>
      <p:sp>
        <p:nvSpPr>
          <p:cNvPr id="27651" name="Rectangle 3"/>
          <p:cNvSpPr>
            <a:spLocks noGrp="1" noChangeArrowheads="1"/>
          </p:cNvSpPr>
          <p:nvPr>
            <p:ph type="body" idx="1"/>
          </p:nvPr>
        </p:nvSpPr>
        <p:spPr>
          <a:noFill/>
          <a:ln/>
        </p:spPr>
        <p:txBody>
          <a:bodyPr/>
          <a:lstStyle/>
          <a:p>
            <a:pPr algn="l" defTabSz="457200" rtl="0" eaLnBrk="1" latinLnBrk="0" hangingPunct="1">
              <a:lnSpc>
                <a:spcPct val="117999"/>
              </a:lnSpc>
            </a:pPr>
            <a:r>
              <a:rPr lang="de-DE" dirty="0">
                <a:latin typeface="Times" pitchFamily="84" charset="0"/>
                <a:ea typeface="ＭＳ Ｐゴシック" pitchFamily="84" charset="-128"/>
                <a:cs typeface="ＭＳ Ｐゴシック" pitchFamily="84" charset="-128"/>
              </a:rPr>
              <a:t>https://</a:t>
            </a:r>
            <a:r>
              <a:rPr lang="de-DE" dirty="0" err="1">
                <a:latin typeface="Times" pitchFamily="84" charset="0"/>
                <a:ea typeface="ＭＳ Ｐゴシック" pitchFamily="84" charset="-128"/>
                <a:cs typeface="ＭＳ Ｐゴシック" pitchFamily="84" charset="-128"/>
              </a:rPr>
              <a:t>www.abacademies.org</a:t>
            </a:r>
            <a:r>
              <a:rPr lang="de-DE" dirty="0">
                <a:latin typeface="Times" pitchFamily="84" charset="0"/>
                <a:ea typeface="ＭＳ Ｐゴシック" pitchFamily="84" charset="-128"/>
                <a:cs typeface="ＭＳ Ｐゴシック" pitchFamily="84" charset="-128"/>
              </a:rPr>
              <a:t>/</a:t>
            </a:r>
            <a:r>
              <a:rPr lang="de-DE" dirty="0" err="1">
                <a:latin typeface="Times" pitchFamily="84" charset="0"/>
                <a:ea typeface="ＭＳ Ｐゴシック" pitchFamily="84" charset="-128"/>
                <a:cs typeface="ＭＳ Ｐゴシック" pitchFamily="84" charset="-128"/>
              </a:rPr>
              <a:t>articles</a:t>
            </a:r>
            <a:r>
              <a:rPr lang="de-DE" dirty="0">
                <a:latin typeface="Times" pitchFamily="84" charset="0"/>
                <a:ea typeface="ＭＳ Ｐゴシック" pitchFamily="84" charset="-128"/>
                <a:cs typeface="ＭＳ Ｐゴシック" pitchFamily="84" charset="-128"/>
              </a:rPr>
              <a:t>/health-insurance-and-algorithms-an-ethical-overview-13364.html</a:t>
            </a:r>
          </a:p>
          <a:p>
            <a:pPr algn="l" defTabSz="457200" rtl="0" eaLnBrk="1" latinLnBrk="0" hangingPunct="1">
              <a:lnSpc>
                <a:spcPct val="117999"/>
              </a:lnSpc>
            </a:pPr>
            <a:r>
              <a:rPr lang="de-DE" dirty="0">
                <a:latin typeface="Times" pitchFamily="84" charset="0"/>
                <a:ea typeface="ＭＳ Ｐゴシック" pitchFamily="84" charset="-128"/>
                <a:cs typeface="ＭＳ Ｐゴシック" pitchFamily="84" charset="-128"/>
              </a:rPr>
              <a:t>https://</a:t>
            </a:r>
            <a:r>
              <a:rPr lang="de-DE" dirty="0" err="1">
                <a:latin typeface="Times" pitchFamily="84" charset="0"/>
                <a:ea typeface="ＭＳ Ｐゴシック" pitchFamily="84" charset="-128"/>
                <a:cs typeface="ＭＳ Ｐゴシック" pitchFamily="84" charset="-128"/>
              </a:rPr>
              <a:t>www.bbc.com</a:t>
            </a:r>
            <a:r>
              <a:rPr lang="de-DE" dirty="0">
                <a:latin typeface="Times" pitchFamily="84" charset="0"/>
                <a:ea typeface="ＭＳ Ｐゴシック" pitchFamily="84" charset="-128"/>
                <a:cs typeface="ＭＳ Ｐゴシック" pitchFamily="84" charset="-128"/>
              </a:rPr>
              <a:t>/</a:t>
            </a:r>
            <a:r>
              <a:rPr lang="de-DE" dirty="0" err="1">
                <a:latin typeface="Times" pitchFamily="84" charset="0"/>
                <a:ea typeface="ＭＳ Ｐゴシック" pitchFamily="84" charset="-128"/>
                <a:cs typeface="ＭＳ Ｐゴシック" pitchFamily="84" charset="-128"/>
              </a:rPr>
              <a:t>news</a:t>
            </a:r>
            <a:r>
              <a:rPr lang="de-DE" dirty="0">
                <a:latin typeface="Times" pitchFamily="84" charset="0"/>
                <a:ea typeface="ＭＳ Ｐゴシック" pitchFamily="84" charset="-128"/>
                <a:cs typeface="ＭＳ Ｐゴシック" pitchFamily="84" charset="-128"/>
              </a:rPr>
              <a:t>/magazine-19214294</a:t>
            </a:r>
          </a:p>
          <a:p>
            <a:pPr algn="l" defTabSz="457200" rtl="0" eaLnBrk="1" latinLnBrk="0" hangingPunct="1">
              <a:lnSpc>
                <a:spcPct val="117999"/>
              </a:lnSpc>
            </a:pPr>
            <a:r>
              <a:rPr lang="de-DE" dirty="0">
                <a:latin typeface="Times" pitchFamily="84" charset="0"/>
                <a:ea typeface="ＭＳ Ｐゴシック" pitchFamily="84" charset="-128"/>
                <a:cs typeface="ＭＳ Ｐゴシック" pitchFamily="84" charset="-128"/>
              </a:rPr>
              <a:t>https://</a:t>
            </a:r>
            <a:r>
              <a:rPr lang="de-DE" dirty="0" err="1">
                <a:latin typeface="Times" pitchFamily="84" charset="0"/>
                <a:ea typeface="ＭＳ Ｐゴシック" pitchFamily="84" charset="-128"/>
                <a:cs typeface="ＭＳ Ｐゴシック" pitchFamily="84" charset="-128"/>
              </a:rPr>
              <a:t>www.theverge.com</a:t>
            </a:r>
            <a:r>
              <a:rPr lang="de-DE" dirty="0">
                <a:latin typeface="Times" pitchFamily="84" charset="0"/>
                <a:ea typeface="ＭＳ Ｐゴシック" pitchFamily="84" charset="-128"/>
                <a:cs typeface="ＭＳ Ｐゴシック" pitchFamily="84" charset="-128"/>
              </a:rPr>
              <a:t>/2018/3/21/17144260/</a:t>
            </a:r>
            <a:r>
              <a:rPr lang="de-DE" dirty="0" err="1">
                <a:latin typeface="Times" pitchFamily="84" charset="0"/>
                <a:ea typeface="ＭＳ Ｐゴシック" pitchFamily="84" charset="-128"/>
                <a:cs typeface="ＭＳ Ｐゴシック" pitchFamily="84" charset="-128"/>
              </a:rPr>
              <a:t>healthcare</a:t>
            </a:r>
            <a:r>
              <a:rPr lang="de-DE" dirty="0">
                <a:latin typeface="Times" pitchFamily="84" charset="0"/>
                <a:ea typeface="ＭＳ Ｐゴシック" pitchFamily="84" charset="-128"/>
                <a:cs typeface="ＭＳ Ｐゴシック" pitchFamily="84" charset="-128"/>
              </a:rPr>
              <a:t>-</a:t>
            </a:r>
            <a:r>
              <a:rPr lang="de-DE" dirty="0" err="1">
                <a:latin typeface="Times" pitchFamily="84" charset="0"/>
                <a:ea typeface="ＭＳ Ｐゴシック" pitchFamily="84" charset="-128"/>
                <a:cs typeface="ＭＳ Ｐゴシック" pitchFamily="84" charset="-128"/>
              </a:rPr>
              <a:t>medicaid</a:t>
            </a:r>
            <a:r>
              <a:rPr lang="de-DE" dirty="0">
                <a:latin typeface="Times" pitchFamily="84" charset="0"/>
                <a:ea typeface="ＭＳ Ｐゴシック" pitchFamily="84" charset="-128"/>
                <a:cs typeface="ＭＳ Ｐゴシック" pitchFamily="84" charset="-128"/>
              </a:rPr>
              <a:t>-</a:t>
            </a:r>
            <a:r>
              <a:rPr lang="de-DE" dirty="0" err="1">
                <a:latin typeface="Times" pitchFamily="84" charset="0"/>
                <a:ea typeface="ＭＳ Ｐゴシック" pitchFamily="84" charset="-128"/>
                <a:cs typeface="ＭＳ Ｐゴシック" pitchFamily="84" charset="-128"/>
              </a:rPr>
              <a:t>algorithm</a:t>
            </a:r>
            <a:r>
              <a:rPr lang="de-DE" dirty="0">
                <a:latin typeface="Times" pitchFamily="84" charset="0"/>
                <a:ea typeface="ＭＳ Ｐゴシック" pitchFamily="84" charset="-128"/>
                <a:cs typeface="ＭＳ Ｐゴシック" pitchFamily="84" charset="-128"/>
              </a:rPr>
              <a:t>-arkansas-cerebral-</a:t>
            </a:r>
            <a:r>
              <a:rPr lang="de-DE" dirty="0" err="1">
                <a:latin typeface="Times" pitchFamily="84" charset="0"/>
                <a:ea typeface="ＭＳ Ｐゴシック" pitchFamily="84" charset="-128"/>
                <a:cs typeface="ＭＳ Ｐゴシック" pitchFamily="84" charset="-128"/>
              </a:rPr>
              <a:t>palsy</a:t>
            </a:r>
            <a:endParaRPr lang="de-DE" dirty="0">
              <a:latin typeface="Times"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971488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a:spLocks noGrp="1" noChangeArrowheads="1"/>
          </p:cNvSpPr>
          <p:nvPr>
            <p:ph type="sldNum" sz="quarter" idx="5"/>
          </p:nvPr>
        </p:nvSpPr>
        <p:spPr>
          <a:noFill/>
        </p:spPr>
        <p:txBody>
          <a:bodyPr/>
          <a:lstStyle/>
          <a:p>
            <a:fld id="{1BB57A85-4E22-457C-BEA5-6A7CAF578256}" type="slidenum">
              <a:rPr lang="en-US">
                <a:latin typeface="Times" pitchFamily="84" charset="0"/>
                <a:ea typeface="ＭＳ Ｐゴシック" pitchFamily="84" charset="-128"/>
                <a:cs typeface="ＭＳ Ｐゴシック" pitchFamily="84" charset="-128"/>
              </a:rPr>
              <a:pPr/>
              <a:t>6</a:t>
            </a:fld>
            <a:endParaRPr lang="en-US">
              <a:latin typeface="Times" pitchFamily="84" charset="0"/>
              <a:ea typeface="ＭＳ Ｐゴシック" pitchFamily="84" charset="-128"/>
              <a:cs typeface="ＭＳ Ｐゴシック" pitchFamily="84" charset="-128"/>
            </a:endParaRPr>
          </a:p>
        </p:txBody>
      </p:sp>
      <p:sp>
        <p:nvSpPr>
          <p:cNvPr id="27650" name="Rectangle 2"/>
          <p:cNvSpPr>
            <a:spLocks noGrp="1" noRot="1" noChangeAspect="1" noChangeArrowheads="1" noTextEdit="1"/>
          </p:cNvSpPr>
          <p:nvPr>
            <p:ph type="sldImg"/>
          </p:nvPr>
        </p:nvSpPr>
        <p:spPr>
          <a:ln/>
        </p:spPr>
      </p:sp>
      <p:sp>
        <p:nvSpPr>
          <p:cNvPr id="27651" name="Rectangle 3"/>
          <p:cNvSpPr>
            <a:spLocks noGrp="1" noChangeArrowheads="1"/>
          </p:cNvSpPr>
          <p:nvPr>
            <p:ph type="body" idx="1"/>
          </p:nvPr>
        </p:nvSpPr>
        <p:spPr>
          <a:noFill/>
          <a:ln/>
        </p:spPr>
        <p:txBody>
          <a:bodyPr/>
          <a:lstStyle/>
          <a:p>
            <a:pPr algn="l" defTabSz="457200" rtl="0" eaLnBrk="1" latinLnBrk="0" hangingPunct="1">
              <a:lnSpc>
                <a:spcPct val="117999"/>
              </a:lnSpc>
            </a:pPr>
            <a:r>
              <a:rPr lang="de-DE" dirty="0">
                <a:latin typeface="Times" pitchFamily="84" charset="0"/>
                <a:ea typeface="ＭＳ Ｐゴシック" pitchFamily="84" charset="-128"/>
                <a:cs typeface="ＭＳ Ｐゴシック" pitchFamily="84" charset="-128"/>
              </a:rPr>
              <a:t>https://</a:t>
            </a:r>
            <a:r>
              <a:rPr lang="de-DE" dirty="0" err="1">
                <a:latin typeface="Times" pitchFamily="84" charset="0"/>
                <a:ea typeface="ＭＳ Ｐゴシック" pitchFamily="84" charset="-128"/>
                <a:cs typeface="ＭＳ Ｐゴシック" pitchFamily="84" charset="-128"/>
              </a:rPr>
              <a:t>www.wired.com</a:t>
            </a:r>
            <a:r>
              <a:rPr lang="de-DE" dirty="0">
                <a:latin typeface="Times" pitchFamily="84" charset="0"/>
                <a:ea typeface="ＭＳ Ｐゴシック" pitchFamily="84" charset="-128"/>
                <a:cs typeface="ＭＳ Ｐゴシック" pitchFamily="84" charset="-128"/>
              </a:rPr>
              <a:t>/</a:t>
            </a:r>
            <a:r>
              <a:rPr lang="de-DE" dirty="0" err="1">
                <a:latin typeface="Times" pitchFamily="84" charset="0"/>
                <a:ea typeface="ＭＳ Ｐゴシック" pitchFamily="84" charset="-128"/>
                <a:cs typeface="ＭＳ Ｐゴシック" pitchFamily="84" charset="-128"/>
              </a:rPr>
              <a:t>story</a:t>
            </a:r>
            <a:r>
              <a:rPr lang="de-DE" dirty="0">
                <a:latin typeface="Times" pitchFamily="84" charset="0"/>
                <a:ea typeface="ＭＳ Ｐゴシック" pitchFamily="84" charset="-128"/>
                <a:cs typeface="ＭＳ Ｐゴシック" pitchFamily="84" charset="-128"/>
              </a:rPr>
              <a:t>/</a:t>
            </a:r>
            <a:r>
              <a:rPr lang="de-DE" dirty="0" err="1">
                <a:latin typeface="Times" pitchFamily="84" charset="0"/>
                <a:ea typeface="ＭＳ Ｐゴシック" pitchFamily="84" charset="-128"/>
                <a:cs typeface="ＭＳ Ｐゴシック" pitchFamily="84" charset="-128"/>
              </a:rPr>
              <a:t>the</a:t>
            </a:r>
            <a:r>
              <a:rPr lang="de-DE" dirty="0">
                <a:latin typeface="Times" pitchFamily="84" charset="0"/>
                <a:ea typeface="ＭＳ Ｐゴシック" pitchFamily="84" charset="-128"/>
                <a:cs typeface="ＭＳ Ｐゴシック" pitchFamily="84" charset="-128"/>
              </a:rPr>
              <a:t>-</a:t>
            </a:r>
            <a:r>
              <a:rPr lang="de-DE" dirty="0" err="1">
                <a:latin typeface="Times" pitchFamily="84" charset="0"/>
                <a:ea typeface="ＭＳ Ｐゴシック" pitchFamily="84" charset="-128"/>
                <a:cs typeface="ＭＳ Ｐゴシック" pitchFamily="84" charset="-128"/>
              </a:rPr>
              <a:t>toxic</a:t>
            </a:r>
            <a:r>
              <a:rPr lang="de-DE" dirty="0">
                <a:latin typeface="Times" pitchFamily="84" charset="0"/>
                <a:ea typeface="ＭＳ Ｐゴシック" pitchFamily="84" charset="-128"/>
                <a:cs typeface="ＭＳ Ｐゴシック" pitchFamily="84" charset="-128"/>
              </a:rPr>
              <a:t>-potential-</a:t>
            </a:r>
            <a:r>
              <a:rPr lang="de-DE" dirty="0" err="1">
                <a:latin typeface="Times" pitchFamily="84" charset="0"/>
                <a:ea typeface="ＭＳ Ｐゴシック" pitchFamily="84" charset="-128"/>
                <a:cs typeface="ＭＳ Ｐゴシック" pitchFamily="84" charset="-128"/>
              </a:rPr>
              <a:t>of</a:t>
            </a:r>
            <a:r>
              <a:rPr lang="de-DE" dirty="0">
                <a:latin typeface="Times" pitchFamily="84" charset="0"/>
                <a:ea typeface="ＭＳ Ｐゴシック" pitchFamily="84" charset="-128"/>
                <a:cs typeface="ＭＳ Ｐゴシック" pitchFamily="84" charset="-128"/>
              </a:rPr>
              <a:t>-</a:t>
            </a:r>
            <a:r>
              <a:rPr lang="de-DE" dirty="0" err="1">
                <a:latin typeface="Times" pitchFamily="84" charset="0"/>
                <a:ea typeface="ＭＳ Ｐゴシック" pitchFamily="84" charset="-128"/>
                <a:cs typeface="ＭＳ Ｐゴシック" pitchFamily="84" charset="-128"/>
              </a:rPr>
              <a:t>youtubes</a:t>
            </a:r>
            <a:r>
              <a:rPr lang="de-DE" dirty="0">
                <a:latin typeface="Times" pitchFamily="84" charset="0"/>
                <a:ea typeface="ＭＳ Ｐゴシック" pitchFamily="84" charset="-128"/>
                <a:cs typeface="ＭＳ Ｐゴシック" pitchFamily="84" charset="-128"/>
              </a:rPr>
              <a:t>-feedback-loop/</a:t>
            </a:r>
          </a:p>
          <a:p>
            <a:pPr algn="l" defTabSz="457200" rtl="0" eaLnBrk="1" latinLnBrk="0" hangingPunct="1">
              <a:lnSpc>
                <a:spcPct val="117999"/>
              </a:lnSpc>
            </a:pPr>
            <a:r>
              <a:rPr lang="de-DE" dirty="0">
                <a:latin typeface="Times" pitchFamily="84" charset="0"/>
                <a:ea typeface="ＭＳ Ｐゴシック" pitchFamily="84" charset="-128"/>
                <a:cs typeface="ＭＳ Ｐゴシック" pitchFamily="84" charset="-128"/>
              </a:rPr>
              <a:t>https://</a:t>
            </a:r>
            <a:r>
              <a:rPr lang="de-DE" dirty="0" err="1">
                <a:latin typeface="Times" pitchFamily="84" charset="0"/>
                <a:ea typeface="ＭＳ Ｐゴシック" pitchFamily="84" charset="-128"/>
                <a:cs typeface="ＭＳ Ｐゴシック" pitchFamily="84" charset="-128"/>
              </a:rPr>
              <a:t>nymag.com</a:t>
            </a:r>
            <a:r>
              <a:rPr lang="de-DE" dirty="0">
                <a:latin typeface="Times" pitchFamily="84" charset="0"/>
                <a:ea typeface="ＭＳ Ｐゴシック" pitchFamily="84" charset="-128"/>
                <a:cs typeface="ＭＳ Ｐゴシック" pitchFamily="84" charset="-128"/>
              </a:rPr>
              <a:t>/</a:t>
            </a:r>
            <a:r>
              <a:rPr lang="de-DE" dirty="0" err="1">
                <a:latin typeface="Times" pitchFamily="84" charset="0"/>
                <a:ea typeface="ＭＳ Ｐゴシック" pitchFamily="84" charset="-128"/>
                <a:cs typeface="ＭＳ Ｐゴシック" pitchFamily="84" charset="-128"/>
              </a:rPr>
              <a:t>intelligencer</a:t>
            </a:r>
            <a:r>
              <a:rPr lang="de-DE" dirty="0">
                <a:latin typeface="Times" pitchFamily="84" charset="0"/>
                <a:ea typeface="ＭＳ Ｐゴシック" pitchFamily="84" charset="-128"/>
                <a:cs typeface="ＭＳ Ｐゴシック" pitchFamily="84" charset="-128"/>
              </a:rPr>
              <a:t>/2019/02/</a:t>
            </a:r>
            <a:r>
              <a:rPr lang="de-DE" dirty="0" err="1">
                <a:latin typeface="Times" pitchFamily="84" charset="0"/>
                <a:ea typeface="ＭＳ Ｐゴシック" pitchFamily="84" charset="-128"/>
                <a:cs typeface="ＭＳ Ｐゴシック" pitchFamily="84" charset="-128"/>
              </a:rPr>
              <a:t>can</a:t>
            </a:r>
            <a:r>
              <a:rPr lang="de-DE" dirty="0">
                <a:latin typeface="Times" pitchFamily="84" charset="0"/>
                <a:ea typeface="ＭＳ Ｐゴシック" pitchFamily="84" charset="-128"/>
                <a:cs typeface="ＭＳ Ｐゴシック" pitchFamily="84" charset="-128"/>
              </a:rPr>
              <a:t>-</a:t>
            </a:r>
            <a:r>
              <a:rPr lang="de-DE" dirty="0" err="1">
                <a:latin typeface="Times" pitchFamily="84" charset="0"/>
                <a:ea typeface="ＭＳ Ｐゴシック" pitchFamily="84" charset="-128"/>
                <a:cs typeface="ＭＳ Ｐゴシック" pitchFamily="84" charset="-128"/>
              </a:rPr>
              <a:t>you</a:t>
            </a:r>
            <a:r>
              <a:rPr lang="de-DE" dirty="0">
                <a:latin typeface="Times" pitchFamily="84" charset="0"/>
                <a:ea typeface="ＭＳ Ｐゴシック" pitchFamily="84" charset="-128"/>
                <a:cs typeface="ＭＳ Ｐゴシック" pitchFamily="84" charset="-128"/>
              </a:rPr>
              <a:t>-</a:t>
            </a:r>
            <a:r>
              <a:rPr lang="de-DE" dirty="0" err="1">
                <a:latin typeface="Times" pitchFamily="84" charset="0"/>
                <a:ea typeface="ＭＳ Ｐゴシック" pitchFamily="84" charset="-128"/>
                <a:cs typeface="ＭＳ Ｐゴシック" pitchFamily="84" charset="-128"/>
              </a:rPr>
              <a:t>believe</a:t>
            </a:r>
            <a:r>
              <a:rPr lang="de-DE" dirty="0">
                <a:latin typeface="Times" pitchFamily="84" charset="0"/>
                <a:ea typeface="ＭＳ Ｐゴシック" pitchFamily="84" charset="-128"/>
                <a:cs typeface="ＭＳ Ｐゴシック" pitchFamily="84" charset="-128"/>
              </a:rPr>
              <a:t>-</a:t>
            </a:r>
            <a:r>
              <a:rPr lang="de-DE" dirty="0" err="1">
                <a:latin typeface="Times" pitchFamily="84" charset="0"/>
                <a:ea typeface="ＭＳ Ｐゴシック" pitchFamily="84" charset="-128"/>
                <a:cs typeface="ＭＳ Ｐゴシック" pitchFamily="84" charset="-128"/>
              </a:rPr>
              <a:t>youtube</a:t>
            </a:r>
            <a:r>
              <a:rPr lang="de-DE" dirty="0">
                <a:latin typeface="Times" pitchFamily="84" charset="0"/>
                <a:ea typeface="ＭＳ Ｐゴシック" pitchFamily="84" charset="-128"/>
                <a:cs typeface="ＭＳ Ｐゴシック" pitchFamily="84" charset="-128"/>
              </a:rPr>
              <a:t>-</a:t>
            </a:r>
            <a:r>
              <a:rPr lang="de-DE" dirty="0" err="1">
                <a:latin typeface="Times" pitchFamily="84" charset="0"/>
                <a:ea typeface="ＭＳ Ｐゴシック" pitchFamily="84" charset="-128"/>
                <a:cs typeface="ＭＳ Ｐゴシック" pitchFamily="84" charset="-128"/>
              </a:rPr>
              <a:t>caused</a:t>
            </a:r>
            <a:r>
              <a:rPr lang="de-DE" dirty="0">
                <a:latin typeface="Times" pitchFamily="84" charset="0"/>
                <a:ea typeface="ＭＳ Ｐゴシック" pitchFamily="84" charset="-128"/>
                <a:cs typeface="ＭＳ Ｐゴシック" pitchFamily="84" charset="-128"/>
              </a:rPr>
              <a:t>-</a:t>
            </a:r>
            <a:r>
              <a:rPr lang="de-DE" dirty="0" err="1">
                <a:latin typeface="Times" pitchFamily="84" charset="0"/>
                <a:ea typeface="ＭＳ Ｐゴシック" pitchFamily="84" charset="-128"/>
                <a:cs typeface="ＭＳ Ｐゴシック" pitchFamily="84" charset="-128"/>
              </a:rPr>
              <a:t>the</a:t>
            </a:r>
            <a:r>
              <a:rPr lang="de-DE" dirty="0">
                <a:latin typeface="Times" pitchFamily="84" charset="0"/>
                <a:ea typeface="ＭＳ Ｐゴシック" pitchFamily="84" charset="-128"/>
                <a:cs typeface="ＭＳ Ｐゴシック" pitchFamily="84" charset="-128"/>
              </a:rPr>
              <a:t>-</a:t>
            </a:r>
            <a:r>
              <a:rPr lang="de-DE" dirty="0" err="1">
                <a:latin typeface="Times" pitchFamily="84" charset="0"/>
                <a:ea typeface="ＭＳ Ｐゴシック" pitchFamily="84" charset="-128"/>
                <a:cs typeface="ＭＳ Ｐゴシック" pitchFamily="84" charset="-128"/>
              </a:rPr>
              <a:t>rise</a:t>
            </a:r>
            <a:r>
              <a:rPr lang="de-DE" dirty="0">
                <a:latin typeface="Times" pitchFamily="84" charset="0"/>
                <a:ea typeface="ＭＳ Ｐゴシック" pitchFamily="84" charset="-128"/>
                <a:cs typeface="ＭＳ Ｐゴシック" pitchFamily="84" charset="-128"/>
              </a:rPr>
              <a:t>-in-flat-</a:t>
            </a:r>
            <a:r>
              <a:rPr lang="de-DE" dirty="0" err="1">
                <a:latin typeface="Times" pitchFamily="84" charset="0"/>
                <a:ea typeface="ＭＳ Ｐゴシック" pitchFamily="84" charset="-128"/>
                <a:cs typeface="ＭＳ Ｐゴシック" pitchFamily="84" charset="-128"/>
              </a:rPr>
              <a:t>earthers.html</a:t>
            </a:r>
            <a:endParaRPr lang="de-DE" dirty="0">
              <a:latin typeface="Times"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3601085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a:spLocks noGrp="1" noChangeArrowheads="1"/>
          </p:cNvSpPr>
          <p:nvPr>
            <p:ph type="sldNum" sz="quarter" idx="5"/>
          </p:nvPr>
        </p:nvSpPr>
        <p:spPr>
          <a:noFill/>
        </p:spPr>
        <p:txBody>
          <a:bodyPr/>
          <a:lstStyle/>
          <a:p>
            <a:fld id="{1BB57A85-4E22-457C-BEA5-6A7CAF578256}" type="slidenum">
              <a:rPr lang="en-US">
                <a:latin typeface="Times" pitchFamily="84" charset="0"/>
                <a:ea typeface="ＭＳ Ｐゴシック" pitchFamily="84" charset="-128"/>
                <a:cs typeface="ＭＳ Ｐゴシック" pitchFamily="84" charset="-128"/>
              </a:rPr>
              <a:pPr/>
              <a:t>8</a:t>
            </a:fld>
            <a:endParaRPr lang="en-US">
              <a:latin typeface="Times" pitchFamily="84" charset="0"/>
              <a:ea typeface="ＭＳ Ｐゴシック" pitchFamily="84" charset="-128"/>
              <a:cs typeface="ＭＳ Ｐゴシック" pitchFamily="84" charset="-128"/>
            </a:endParaRPr>
          </a:p>
        </p:txBody>
      </p:sp>
      <p:sp>
        <p:nvSpPr>
          <p:cNvPr id="27650" name="Rectangle 2"/>
          <p:cNvSpPr>
            <a:spLocks noGrp="1" noRot="1" noChangeAspect="1" noChangeArrowheads="1" noTextEdit="1"/>
          </p:cNvSpPr>
          <p:nvPr>
            <p:ph type="sldImg"/>
          </p:nvPr>
        </p:nvSpPr>
        <p:spPr>
          <a:ln/>
        </p:spPr>
      </p:sp>
      <p:sp>
        <p:nvSpPr>
          <p:cNvPr id="27651" name="Rectangle 3"/>
          <p:cNvSpPr>
            <a:spLocks noGrp="1" noChangeArrowheads="1"/>
          </p:cNvSpPr>
          <p:nvPr>
            <p:ph type="body" idx="1"/>
          </p:nvPr>
        </p:nvSpPr>
        <p:spPr>
          <a:noFill/>
          <a:ln/>
        </p:spPr>
        <p:txBody>
          <a:bodyPr/>
          <a:lstStyle/>
          <a:p>
            <a:pPr eaLnBrk="1" hangingPunct="1"/>
            <a:endParaRPr lang="de-DE">
              <a:latin typeface="Times"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1693291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defTabSz="457200" rtl="1" latinLnBrk="0">
              <a:lnSpc>
                <a:spcPct val="117999"/>
              </a:lnSpc>
            </a:pPr>
            <a:endParaRPr lang="en-IL" dirty="0"/>
          </a:p>
        </p:txBody>
      </p:sp>
    </p:spTree>
    <p:extLst>
      <p:ext uri="{BB962C8B-B14F-4D97-AF65-F5344CB8AC3E}">
        <p14:creationId xmlns:p14="http://schemas.microsoft.com/office/powerpoint/2010/main" val="4286692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William Weld was governor of Massachusetts at that time</a:t>
            </a:r>
          </a:p>
          <a:p>
            <a:r>
              <a:rPr lang="en-US" sz="1200" kern="1200" dirty="0">
                <a:solidFill>
                  <a:schemeClr val="tx1"/>
                </a:solidFill>
                <a:effectLst/>
                <a:latin typeface="+mn-lt"/>
                <a:ea typeface="+mn-ea"/>
                <a:cs typeface="+mn-cs"/>
              </a:rPr>
              <a:t>and his medical records were in the GIC data. Governor Weld lived in</a:t>
            </a:r>
          </a:p>
          <a:p>
            <a:r>
              <a:rPr lang="en-US" sz="1200" kern="1200" dirty="0">
                <a:solidFill>
                  <a:schemeClr val="tx1"/>
                </a:solidFill>
                <a:effectLst/>
                <a:latin typeface="+mn-lt"/>
                <a:ea typeface="+mn-ea"/>
                <a:cs typeface="+mn-cs"/>
              </a:rPr>
              <a:t>Cambridge Massachusetts. According to the Cambridge Voter list, six people</a:t>
            </a:r>
          </a:p>
          <a:p>
            <a:r>
              <a:rPr lang="en-US" sz="1200" kern="1200" dirty="0">
                <a:solidFill>
                  <a:schemeClr val="tx1"/>
                </a:solidFill>
                <a:effectLst/>
                <a:latin typeface="+mn-lt"/>
                <a:ea typeface="+mn-ea"/>
                <a:cs typeface="+mn-cs"/>
              </a:rPr>
              <a:t>had his particular birth date; only three of them were men; and, he was the</a:t>
            </a:r>
          </a:p>
          <a:p>
            <a:r>
              <a:rPr lang="en-US" sz="1200" kern="1200" dirty="0">
                <a:solidFill>
                  <a:schemeClr val="tx1"/>
                </a:solidFill>
                <a:effectLst/>
                <a:latin typeface="+mn-lt"/>
                <a:ea typeface="+mn-ea"/>
                <a:cs typeface="+mn-cs"/>
              </a:rPr>
              <a:t>only one in his 5-digit ZIP code</a:t>
            </a:r>
          </a:p>
          <a:p>
            <a:endParaRPr lang="en-US" dirty="0"/>
          </a:p>
        </p:txBody>
      </p:sp>
      <p:sp>
        <p:nvSpPr>
          <p:cNvPr id="4" name="Slide Number Placeholder 3"/>
          <p:cNvSpPr>
            <a:spLocks noGrp="1"/>
          </p:cNvSpPr>
          <p:nvPr>
            <p:ph type="sldNum" sz="quarter" idx="10"/>
          </p:nvPr>
        </p:nvSpPr>
        <p:spPr/>
        <p:txBody>
          <a:bodyPr/>
          <a:lstStyle/>
          <a:p>
            <a:fld id="{99F822C9-72E5-8D42-912C-1CB973AE1FDE}" type="slidenum">
              <a:rPr lang="en-US" smtClean="0"/>
              <a:t>16</a:t>
            </a:fld>
            <a:endParaRPr lang="en-US"/>
          </a:p>
        </p:txBody>
      </p:sp>
    </p:spTree>
    <p:extLst>
      <p:ext uri="{BB962C8B-B14F-4D97-AF65-F5344CB8AC3E}">
        <p14:creationId xmlns:p14="http://schemas.microsoft.com/office/powerpoint/2010/main" val="3613749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prstGeom prst="rect">
            <a:avLst/>
          </a:prstGeom>
        </p:spPr>
        <p:txBody>
          <a:bodyPr/>
          <a:lstStyle/>
          <a:p>
            <a:endParaRPr/>
          </a:p>
        </p:txBody>
      </p:sp>
      <p:sp>
        <p:nvSpPr>
          <p:cNvPr id="158" name="Shape 158"/>
          <p:cNvSpPr>
            <a:spLocks noGrp="1"/>
          </p:cNvSpPr>
          <p:nvPr>
            <p:ph type="body" sz="quarter" idx="1"/>
          </p:nvPr>
        </p:nvSpPr>
        <p:spPr>
          <a:prstGeom prst="rect">
            <a:avLst/>
          </a:prstGeom>
        </p:spPr>
        <p:txBody>
          <a:bodyPr/>
          <a:lstStyle/>
          <a:p>
            <a:r>
              <a:rPr u="sng">
                <a:hlinkClick r:id="rId3"/>
              </a:rPr>
              <a:t>https://en.wikipedia.org/wiki/Data_re-identification</a:t>
            </a:r>
          </a:p>
          <a:p>
            <a:r>
              <a:rPr u="sng">
                <a:hlinkClick r:id="rId4"/>
              </a:rPr>
              <a:t>https://techscience.org/a/2015092903/</a:t>
            </a:r>
          </a:p>
          <a:p>
            <a:r>
              <a:rPr u="sng">
                <a:hlinkClick r:id="rId5"/>
              </a:rPr>
              <a:t>https://courses.csail.mit.edu/6.857/2018/project/Archie-Gershon-Katchoff-Zeng-Netflix.pdf</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ClrTx/>
              <a:buSzTx/>
              <a:buNone/>
              <a:defRPr sz="3700"/>
            </a:lvl1pPr>
            <a:lvl2pPr marL="0" indent="0" algn="ctr">
              <a:spcBef>
                <a:spcPts val="0"/>
              </a:spcBef>
              <a:buClrTx/>
              <a:buSzTx/>
              <a:buNone/>
              <a:defRPr sz="3700"/>
            </a:lvl2pPr>
            <a:lvl3pPr marL="0" indent="0" algn="ctr">
              <a:spcBef>
                <a:spcPts val="0"/>
              </a:spcBef>
              <a:buClrTx/>
              <a:buSzTx/>
              <a:buNone/>
              <a:defRPr sz="3700"/>
            </a:lvl3pPr>
            <a:lvl4pPr marL="0" indent="0" algn="ctr">
              <a:spcBef>
                <a:spcPts val="0"/>
              </a:spcBef>
              <a:buClrTx/>
              <a:buSzTx/>
              <a:buNone/>
              <a:defRPr sz="3700"/>
            </a:lvl4pPr>
            <a:lvl5pPr marL="0" indent="0" algn="ctr">
              <a:spcBef>
                <a:spcPts val="0"/>
              </a:spcBef>
              <a:buClrTx/>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461366"/>
          </a:xfrm>
          <a:prstGeom prst="rect">
            <a:avLst/>
          </a:prstGeom>
        </p:spPr>
        <p:txBody>
          <a:bodyPr anchor="t">
            <a:spAutoFit/>
          </a:bodyPr>
          <a:lstStyle>
            <a:lvl1pPr marL="0" indent="0" algn="ctr">
              <a:spcBef>
                <a:spcPts val="0"/>
              </a:spcBef>
              <a:buClrTx/>
              <a:buSzTx/>
              <a:buNone/>
              <a:defRPr sz="2400" i="1"/>
            </a:lvl1pPr>
          </a:lstStyle>
          <a:p>
            <a:r>
              <a:t>–Johnny Appleseed</a:t>
            </a:r>
          </a:p>
        </p:txBody>
      </p:sp>
      <p:sp>
        <p:nvSpPr>
          <p:cNvPr id="94" name="“Type a quote here.”"/>
          <p:cNvSpPr txBox="1">
            <a:spLocks noGrp="1"/>
          </p:cNvSpPr>
          <p:nvPr>
            <p:ph type="body" sz="quarter" idx="14"/>
          </p:nvPr>
        </p:nvSpPr>
        <p:spPr>
          <a:xfrm>
            <a:off x="1270000" y="4308599"/>
            <a:ext cx="10464800" cy="609776"/>
          </a:xfrm>
          <a:prstGeom prst="rect">
            <a:avLst/>
          </a:prstGeom>
        </p:spPr>
        <p:txBody>
          <a:bodyPr>
            <a:spAutoFit/>
          </a:bodyPr>
          <a:lstStyle>
            <a:lvl1pPr marL="0" indent="0" algn="ctr">
              <a:spcBef>
                <a:spcPts val="0"/>
              </a:spcBef>
              <a:buClrTx/>
              <a:buSzTx/>
              <a:buNone/>
              <a:defRPr sz="34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929606" y="-12700"/>
            <a:ext cx="16551777" cy="11034518"/>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7"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pPr>
              <a:defRPr sz="3600" b="0">
                <a:solidFill>
                  <a:srgbClr val="558AAB"/>
                </a:solidFill>
                <a:latin typeface="Helvetica Neue Bold Condensed"/>
                <a:ea typeface="Helvetica Neue Bold Condensed"/>
                <a:cs typeface="Helvetica Neue Bold Condensed"/>
                <a:sym typeface="Helvetica Neue Bold Condensed"/>
              </a:defRPr>
            </a:pPr>
            <a:endParaRPr/>
          </a:p>
        </p:txBody>
      </p:sp>
      <p:sp>
        <p:nvSpPr>
          <p:cNvPr id="118" name="Title Text"/>
          <p:cNvSpPr txBox="1">
            <a:spLocks noGrp="1"/>
          </p:cNvSpPr>
          <p:nvPr>
            <p:ph type="title"/>
          </p:nvPr>
        </p:nvSpPr>
        <p:spPr>
          <a:xfrm>
            <a:off x="1041400" y="266700"/>
            <a:ext cx="10922000" cy="2438400"/>
          </a:xfrm>
          <a:prstGeom prst="rect">
            <a:avLst/>
          </a:prstGeom>
        </p:spPr>
        <p:txBody>
          <a:bodyPr/>
          <a:lstStyle>
            <a:lvl1pPr algn="l">
              <a:lnSpc>
                <a:spcPct val="90000"/>
              </a:lnSpc>
              <a:defRPr sz="7200">
                <a:solidFill>
                  <a:srgbClr val="558AAB"/>
                </a:solidFill>
                <a:latin typeface="Helvetica Neue Light"/>
                <a:ea typeface="Helvetica Neue Light"/>
                <a:cs typeface="Helvetica Neue Light"/>
                <a:sym typeface="Helvetica Neue Light"/>
              </a:defRPr>
            </a:lvl1pPr>
          </a:lstStyle>
          <a:p>
            <a:r>
              <a:t>Title Text</a:t>
            </a:r>
          </a:p>
        </p:txBody>
      </p:sp>
      <p:sp>
        <p:nvSpPr>
          <p:cNvPr id="119" name="Slide Number"/>
          <p:cNvSpPr txBox="1">
            <a:spLocks noGrp="1"/>
          </p:cNvSpPr>
          <p:nvPr>
            <p:ph type="sldNum" sz="quarter" idx="2"/>
          </p:nvPr>
        </p:nvSpPr>
        <p:spPr>
          <a:xfrm>
            <a:off x="6352743" y="9476689"/>
            <a:ext cx="312014" cy="299822"/>
          </a:xfrm>
          <a:prstGeom prst="rect">
            <a:avLst/>
          </a:prstGeom>
        </p:spPr>
        <p:txBody>
          <a:bodyPr anchor="ctr"/>
          <a:lstStyle>
            <a:lvl1pPr>
              <a:defRPr sz="1400">
                <a:solidFill>
                  <a:srgbClr val="5C88A5"/>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 Horizont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6" name="Line"/>
          <p:cNvSpPr/>
          <p:nvPr/>
        </p:nvSpPr>
        <p:spPr>
          <a:xfrm flipV="1">
            <a:off x="7994302" y="7053555"/>
            <a:ext cx="1" cy="1642759"/>
          </a:xfrm>
          <a:prstGeom prst="line">
            <a:avLst/>
          </a:prstGeom>
          <a:ln w="12700">
            <a:solidFill>
              <a:srgbClr val="444444">
                <a:alpha val="30000"/>
              </a:srgbClr>
            </a:solidFill>
            <a:miter lim="400000"/>
          </a:ln>
        </p:spPr>
        <p:txBody>
          <a:bodyPr lIns="50800" tIns="50800" rIns="50800" bIns="50800" anchor="ctr"/>
          <a:lstStyle/>
          <a:p>
            <a:pPr algn="l" defTabSz="457200">
              <a:defRPr sz="1200" b="0">
                <a:solidFill>
                  <a:srgbClr val="000000"/>
                </a:solidFill>
                <a:latin typeface="Helvetica"/>
                <a:ea typeface="Helvetica"/>
                <a:cs typeface="Helvetica"/>
                <a:sym typeface="Helvetica"/>
              </a:defRPr>
            </a:pPr>
            <a:endParaRPr/>
          </a:p>
        </p:txBody>
      </p:sp>
      <p:sp>
        <p:nvSpPr>
          <p:cNvPr id="127" name="Line"/>
          <p:cNvSpPr/>
          <p:nvPr/>
        </p:nvSpPr>
        <p:spPr>
          <a:xfrm>
            <a:off x="508000" y="9131300"/>
            <a:ext cx="11999453" cy="0"/>
          </a:xfrm>
          <a:prstGeom prst="line">
            <a:avLst/>
          </a:prstGeom>
          <a:ln w="12700">
            <a:solidFill>
              <a:srgbClr val="444444">
                <a:alpha val="30000"/>
              </a:srgbClr>
            </a:solidFill>
            <a:miter lim="400000"/>
          </a:ln>
        </p:spPr>
        <p:txBody>
          <a:bodyPr lIns="50800" tIns="50800" rIns="50800" bIns="50800" anchor="ctr"/>
          <a:lstStyle/>
          <a:p>
            <a:pPr algn="l" defTabSz="457200">
              <a:defRPr sz="1200" b="0">
                <a:solidFill>
                  <a:srgbClr val="000000"/>
                </a:solidFill>
                <a:latin typeface="Helvetica"/>
                <a:ea typeface="Helvetica"/>
                <a:cs typeface="Helvetica"/>
                <a:sym typeface="Helvetica"/>
              </a:defRPr>
            </a:pPr>
            <a:endParaRPr/>
          </a:p>
        </p:txBody>
      </p:sp>
      <p:sp>
        <p:nvSpPr>
          <p:cNvPr id="128" name="Line"/>
          <p:cNvSpPr/>
          <p:nvPr/>
        </p:nvSpPr>
        <p:spPr>
          <a:xfrm>
            <a:off x="508000" y="6629400"/>
            <a:ext cx="12000019" cy="0"/>
          </a:xfrm>
          <a:prstGeom prst="line">
            <a:avLst/>
          </a:prstGeom>
          <a:ln w="12700">
            <a:solidFill>
              <a:srgbClr val="444444">
                <a:alpha val="30000"/>
              </a:srgbClr>
            </a:solidFill>
            <a:miter lim="400000"/>
          </a:ln>
        </p:spPr>
        <p:txBody>
          <a:bodyPr lIns="50800" tIns="50800" rIns="50800" bIns="50800" anchor="ctr"/>
          <a:lstStyle/>
          <a:p>
            <a:pPr algn="l" defTabSz="457200">
              <a:defRPr sz="1200" b="0">
                <a:solidFill>
                  <a:srgbClr val="000000"/>
                </a:solidFill>
                <a:latin typeface="Helvetica"/>
                <a:ea typeface="Helvetica"/>
                <a:cs typeface="Helvetica"/>
                <a:sym typeface="Helvetica"/>
              </a:defRPr>
            </a:pPr>
            <a:endParaRPr/>
          </a:p>
        </p:txBody>
      </p:sp>
      <p:sp>
        <p:nvSpPr>
          <p:cNvPr id="129" name="Line"/>
          <p:cNvSpPr/>
          <p:nvPr/>
        </p:nvSpPr>
        <p:spPr>
          <a:xfrm flipV="1">
            <a:off x="7994302" y="7053555"/>
            <a:ext cx="1" cy="1642759"/>
          </a:xfrm>
          <a:prstGeom prst="line">
            <a:avLst/>
          </a:prstGeom>
          <a:ln w="12700">
            <a:solidFill>
              <a:srgbClr val="444444">
                <a:alpha val="30000"/>
              </a:srgbClr>
            </a:solidFill>
            <a:miter lim="400000"/>
          </a:ln>
        </p:spPr>
        <p:txBody>
          <a:bodyPr lIns="50800" tIns="50800" rIns="50800" bIns="50800" anchor="ctr"/>
          <a:lstStyle/>
          <a:p>
            <a:pPr algn="l" defTabSz="457200">
              <a:defRPr sz="1200" b="0">
                <a:solidFill>
                  <a:srgbClr val="000000"/>
                </a:solidFill>
                <a:latin typeface="Helvetica"/>
                <a:ea typeface="Helvetica"/>
                <a:cs typeface="Helvetica"/>
                <a:sym typeface="Helvetica"/>
              </a:defRPr>
            </a:pPr>
            <a:endParaRPr/>
          </a:p>
        </p:txBody>
      </p:sp>
      <p:sp>
        <p:nvSpPr>
          <p:cNvPr id="130" name="Lorem Ipsum Dolor"/>
          <p:cNvSpPr txBox="1">
            <a:spLocks noGrp="1"/>
          </p:cNvSpPr>
          <p:nvPr>
            <p:ph type="body" sz="quarter" idx="13"/>
          </p:nvPr>
        </p:nvSpPr>
        <p:spPr>
          <a:xfrm>
            <a:off x="508000" y="6096000"/>
            <a:ext cx="7200900" cy="508000"/>
          </a:xfrm>
          <a:prstGeom prst="rect">
            <a:avLst/>
          </a:prstGeom>
        </p:spPr>
        <p:txBody>
          <a:bodyPr>
            <a:spAutoFit/>
          </a:bodyPr>
          <a:lstStyle>
            <a:lvl1pPr marL="0" indent="0">
              <a:lnSpc>
                <a:spcPct val="110000"/>
              </a:lnSpc>
              <a:spcBef>
                <a:spcPts val="0"/>
              </a:spcBef>
              <a:buClrTx/>
              <a:buSzTx/>
              <a:buNone/>
              <a:defRPr sz="2400" i="1">
                <a:solidFill>
                  <a:srgbClr val="414141"/>
                </a:solidFill>
                <a:latin typeface="Palatino"/>
                <a:ea typeface="Palatino"/>
                <a:cs typeface="Palatino"/>
                <a:sym typeface="Palatino"/>
              </a:defRPr>
            </a:lvl1pPr>
          </a:lstStyle>
          <a:p>
            <a:r>
              <a:t>Lorem Ipsum Dolor</a:t>
            </a:r>
          </a:p>
        </p:txBody>
      </p:sp>
      <p:sp>
        <p:nvSpPr>
          <p:cNvPr id="131" name="Image"/>
          <p:cNvSpPr>
            <a:spLocks noGrp="1"/>
          </p:cNvSpPr>
          <p:nvPr>
            <p:ph type="pic" idx="14"/>
          </p:nvPr>
        </p:nvSpPr>
        <p:spPr>
          <a:xfrm>
            <a:off x="584200" y="558800"/>
            <a:ext cx="11823700" cy="7086600"/>
          </a:xfrm>
          <a:prstGeom prst="rect">
            <a:avLst/>
          </a:prstGeom>
          <a:ln w="9525">
            <a:round/>
          </a:ln>
        </p:spPr>
        <p:txBody>
          <a:bodyPr lIns="91439" tIns="45719" rIns="91439" bIns="45719" anchor="t">
            <a:noAutofit/>
          </a:bodyPr>
          <a:lstStyle/>
          <a:p>
            <a:endParaRPr/>
          </a:p>
        </p:txBody>
      </p:sp>
      <p:sp>
        <p:nvSpPr>
          <p:cNvPr id="132" name="Title Text"/>
          <p:cNvSpPr txBox="1">
            <a:spLocks noGrp="1"/>
          </p:cNvSpPr>
          <p:nvPr>
            <p:ph type="title"/>
          </p:nvPr>
        </p:nvSpPr>
        <p:spPr>
          <a:xfrm>
            <a:off x="508000" y="6680200"/>
            <a:ext cx="7200900" cy="2413000"/>
          </a:xfrm>
          <a:prstGeom prst="rect">
            <a:avLst/>
          </a:prstGeom>
        </p:spPr>
        <p:txBody>
          <a:bodyPr/>
          <a:lstStyle>
            <a:lvl1pPr algn="l">
              <a:lnSpc>
                <a:spcPct val="90000"/>
              </a:lnSpc>
              <a:spcBef>
                <a:spcPts val="1600"/>
              </a:spcBef>
              <a:defRPr sz="7000">
                <a:solidFill>
                  <a:srgbClr val="D93E2B"/>
                </a:solidFill>
                <a:latin typeface="Bodoni SvtyTwo ITC TT-Book"/>
                <a:ea typeface="Bodoni SvtyTwo ITC TT-Book"/>
                <a:cs typeface="Bodoni SvtyTwo ITC TT-Book"/>
                <a:sym typeface="Bodoni SvtyTwo ITC TT-Book"/>
              </a:defRPr>
            </a:lvl1pPr>
          </a:lstStyle>
          <a:p>
            <a:r>
              <a:t>Title Text</a:t>
            </a:r>
          </a:p>
        </p:txBody>
      </p:sp>
      <p:sp>
        <p:nvSpPr>
          <p:cNvPr id="133" name="Body Level One…"/>
          <p:cNvSpPr txBox="1">
            <a:spLocks noGrp="1"/>
          </p:cNvSpPr>
          <p:nvPr>
            <p:ph type="body" sz="quarter" idx="1"/>
          </p:nvPr>
        </p:nvSpPr>
        <p:spPr>
          <a:xfrm>
            <a:off x="8280400" y="6680200"/>
            <a:ext cx="4241800" cy="2413000"/>
          </a:xfrm>
          <a:prstGeom prst="rect">
            <a:avLst/>
          </a:prstGeom>
        </p:spPr>
        <p:txBody>
          <a:bodyPr/>
          <a:lstStyle>
            <a:lvl1pPr marL="0" indent="0">
              <a:spcBef>
                <a:spcPts val="0"/>
              </a:spcBef>
              <a:buClrTx/>
              <a:buSzTx/>
              <a:buNone/>
              <a:defRPr sz="2400">
                <a:solidFill>
                  <a:srgbClr val="414141"/>
                </a:solidFill>
                <a:latin typeface="Palatino"/>
                <a:ea typeface="Palatino"/>
                <a:cs typeface="Palatino"/>
                <a:sym typeface="Palatino"/>
              </a:defRPr>
            </a:lvl1pPr>
            <a:lvl2pPr marL="0" indent="0">
              <a:spcBef>
                <a:spcPts val="0"/>
              </a:spcBef>
              <a:buClrTx/>
              <a:buSzTx/>
              <a:buNone/>
              <a:defRPr sz="2400">
                <a:solidFill>
                  <a:srgbClr val="414141"/>
                </a:solidFill>
                <a:latin typeface="Palatino"/>
                <a:ea typeface="Palatino"/>
                <a:cs typeface="Palatino"/>
                <a:sym typeface="Palatino"/>
              </a:defRPr>
            </a:lvl2pPr>
            <a:lvl3pPr marL="0" indent="0">
              <a:spcBef>
                <a:spcPts val="0"/>
              </a:spcBef>
              <a:buClrTx/>
              <a:buSzTx/>
              <a:buNone/>
              <a:defRPr sz="2400">
                <a:solidFill>
                  <a:srgbClr val="414141"/>
                </a:solidFill>
                <a:latin typeface="Palatino"/>
                <a:ea typeface="Palatino"/>
                <a:cs typeface="Palatino"/>
                <a:sym typeface="Palatino"/>
              </a:defRPr>
            </a:lvl3pPr>
            <a:lvl4pPr marL="0" indent="0">
              <a:spcBef>
                <a:spcPts val="0"/>
              </a:spcBef>
              <a:buClrTx/>
              <a:buSzTx/>
              <a:buNone/>
              <a:defRPr sz="2400">
                <a:solidFill>
                  <a:srgbClr val="414141"/>
                </a:solidFill>
                <a:latin typeface="Palatino"/>
                <a:ea typeface="Palatino"/>
                <a:cs typeface="Palatino"/>
                <a:sym typeface="Palatino"/>
              </a:defRPr>
            </a:lvl4pPr>
            <a:lvl5pPr marL="0" indent="0">
              <a:spcBef>
                <a:spcPts val="0"/>
              </a:spcBef>
              <a:buClrTx/>
              <a:buSzTx/>
              <a:buNone/>
              <a:defRPr sz="2400">
                <a:solidFill>
                  <a:srgbClr val="414141"/>
                </a:solidFill>
                <a:latin typeface="Palatino"/>
                <a:ea typeface="Palatino"/>
                <a:cs typeface="Palatino"/>
                <a:sym typeface="Palatino"/>
              </a:defRPr>
            </a:lvl5pPr>
          </a:lstStyle>
          <a:p>
            <a:r>
              <a:t>Body Level One</a:t>
            </a:r>
          </a:p>
          <a:p>
            <a:pPr lvl="1"/>
            <a:r>
              <a:t>Body Level Two</a:t>
            </a:r>
          </a:p>
          <a:p>
            <a:pPr lvl="2"/>
            <a:r>
              <a:t>Body Level Three</a:t>
            </a:r>
          </a:p>
          <a:p>
            <a:pPr lvl="3"/>
            <a:r>
              <a:t>Body Level Four</a:t>
            </a:r>
          </a:p>
          <a:p>
            <a:pPr lvl="4"/>
            <a:r>
              <a:t>Body Level Five</a:t>
            </a:r>
          </a:p>
        </p:txBody>
      </p:sp>
      <p:sp>
        <p:nvSpPr>
          <p:cNvPr id="134" name="Slide Number"/>
          <p:cNvSpPr txBox="1">
            <a:spLocks noGrp="1"/>
          </p:cNvSpPr>
          <p:nvPr>
            <p:ph type="sldNum" sz="quarter" idx="2"/>
          </p:nvPr>
        </p:nvSpPr>
        <p:spPr>
          <a:xfrm>
            <a:off x="6324599" y="9258300"/>
            <a:ext cx="342901" cy="406400"/>
          </a:xfrm>
          <a:prstGeom prst="rect">
            <a:avLst/>
          </a:prstGeom>
        </p:spPr>
        <p:txBody>
          <a:bodyPr/>
          <a:lstStyle>
            <a:lvl1pPr>
              <a:defRPr sz="1800">
                <a:solidFill>
                  <a:srgbClr val="4C4946"/>
                </a:solidFill>
                <a:latin typeface="Palatino"/>
                <a:ea typeface="Palatino"/>
                <a:cs typeface="Palatino"/>
                <a:sym typeface="Palatino"/>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0240" y="3181077"/>
            <a:ext cx="9103360" cy="1937173"/>
          </a:xfrm>
        </p:spPr>
        <p:txBody>
          <a:bodyPr anchor="b" anchorCtr="0"/>
          <a:lstStyle>
            <a:lvl1pPr algn="r">
              <a:defRPr sz="6542" b="0" cap="none" baseline="0"/>
            </a:lvl1pPr>
          </a:lstStyle>
          <a:p>
            <a:r>
              <a:rPr lang="en-US"/>
              <a:t>Click to edit Master title style</a:t>
            </a:r>
            <a:endParaRPr/>
          </a:p>
        </p:txBody>
      </p:sp>
      <p:sp>
        <p:nvSpPr>
          <p:cNvPr id="3" name="Text Placeholder 2"/>
          <p:cNvSpPr>
            <a:spLocks noGrp="1"/>
          </p:cNvSpPr>
          <p:nvPr>
            <p:ph type="body" idx="1"/>
          </p:nvPr>
        </p:nvSpPr>
        <p:spPr>
          <a:xfrm>
            <a:off x="2384213" y="5133789"/>
            <a:ext cx="7369388" cy="2133599"/>
          </a:xfrm>
        </p:spPr>
        <p:txBody>
          <a:bodyPr anchor="t" anchorCtr="0"/>
          <a:lstStyle>
            <a:lvl1pPr marL="0" indent="0" algn="r">
              <a:spcBef>
                <a:spcPts val="427"/>
              </a:spcBef>
              <a:buNone/>
              <a:defRPr sz="2560" baseline="0">
                <a:solidFill>
                  <a:schemeClr val="bg1"/>
                </a:solidFill>
              </a:defRPr>
            </a:lvl1pPr>
            <a:lvl2pPr marL="650230" indent="0">
              <a:buNone/>
              <a:defRPr sz="2560">
                <a:solidFill>
                  <a:schemeClr val="tx1">
                    <a:tint val="75000"/>
                  </a:schemeClr>
                </a:solidFill>
              </a:defRPr>
            </a:lvl2pPr>
            <a:lvl3pPr marL="1300460" indent="0">
              <a:buNone/>
              <a:defRPr sz="2276">
                <a:solidFill>
                  <a:schemeClr val="tx1">
                    <a:tint val="75000"/>
                  </a:schemeClr>
                </a:solidFill>
              </a:defRPr>
            </a:lvl3pPr>
            <a:lvl4pPr marL="1950690" indent="0">
              <a:buNone/>
              <a:defRPr sz="1991">
                <a:solidFill>
                  <a:schemeClr val="tx1">
                    <a:tint val="75000"/>
                  </a:schemeClr>
                </a:solidFill>
              </a:defRPr>
            </a:lvl4pPr>
            <a:lvl5pPr marL="2600919" indent="0">
              <a:buNone/>
              <a:defRPr sz="1991">
                <a:solidFill>
                  <a:schemeClr val="tx1">
                    <a:tint val="75000"/>
                  </a:schemeClr>
                </a:solidFill>
              </a:defRPr>
            </a:lvl5pPr>
            <a:lvl6pPr marL="3251149" indent="0">
              <a:buNone/>
              <a:defRPr sz="1991">
                <a:solidFill>
                  <a:schemeClr val="tx1">
                    <a:tint val="75000"/>
                  </a:schemeClr>
                </a:solidFill>
              </a:defRPr>
            </a:lvl6pPr>
            <a:lvl7pPr marL="3901379" indent="0">
              <a:buNone/>
              <a:defRPr sz="1991">
                <a:solidFill>
                  <a:schemeClr val="tx1">
                    <a:tint val="75000"/>
                  </a:schemeClr>
                </a:solidFill>
              </a:defRPr>
            </a:lvl7pPr>
            <a:lvl8pPr marL="4551609" indent="0">
              <a:buNone/>
              <a:defRPr sz="1991">
                <a:solidFill>
                  <a:schemeClr val="tx1">
                    <a:tint val="75000"/>
                  </a:schemeClr>
                </a:solidFill>
              </a:defRPr>
            </a:lvl8pPr>
            <a:lvl9pPr marL="5201839" indent="0">
              <a:buNone/>
              <a:defRPr sz="1991">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a:xfrm>
            <a:off x="650240" y="9040143"/>
            <a:ext cx="3034453" cy="519289"/>
          </a:xfrm>
          <a:prstGeom prst="rect">
            <a:avLst/>
          </a:prstGeom>
        </p:spPr>
        <p:txBody>
          <a:bodyPr/>
          <a:lstStyle>
            <a:lvl1pPr>
              <a:defRPr>
                <a:solidFill>
                  <a:schemeClr val="bg1"/>
                </a:solidFill>
              </a:defRPr>
            </a:lvl1pPr>
          </a:lstStyle>
          <a:p>
            <a:fld id="{121361EC-4BEA-524D-99D0-75937E98FB41}" type="datetime1">
              <a:rPr lang="en-US" smtClean="0"/>
              <a:t>6/19/23</a:t>
            </a:fld>
            <a:endParaRPr lang="en-US"/>
          </a:p>
        </p:txBody>
      </p:sp>
      <p:sp>
        <p:nvSpPr>
          <p:cNvPr id="5" name="Footer Placeholder 4"/>
          <p:cNvSpPr>
            <a:spLocks noGrp="1"/>
          </p:cNvSpPr>
          <p:nvPr>
            <p:ph type="ftr" sz="quarter" idx="11"/>
          </p:nvPr>
        </p:nvSpPr>
        <p:spPr>
          <a:xfrm>
            <a:off x="10295466" y="9040143"/>
            <a:ext cx="2056836" cy="519289"/>
          </a:xfrm>
          <a:prstGeom prst="rect">
            <a:avLst/>
          </a:prstGeom>
        </p:spPr>
        <p:txBody>
          <a:bodyPr/>
          <a:lstStyle/>
          <a:p>
            <a:endParaRPr lang="en-US"/>
          </a:p>
        </p:txBody>
      </p:sp>
      <p:sp>
        <p:nvSpPr>
          <p:cNvPr id="6" name="Slide Number Placeholder 5"/>
          <p:cNvSpPr>
            <a:spLocks noGrp="1"/>
          </p:cNvSpPr>
          <p:nvPr>
            <p:ph type="sldNum" sz="quarter" idx="12"/>
          </p:nvPr>
        </p:nvSpPr>
        <p:spPr>
          <a:xfrm>
            <a:off x="6337911" y="9296400"/>
            <a:ext cx="322204" cy="348813"/>
          </a:xfrm>
        </p:spPr>
        <p:txBody>
          <a:bodyPr/>
          <a:lstStyle>
            <a:lvl1pPr>
              <a:defRPr>
                <a:solidFill>
                  <a:schemeClr val="bg1"/>
                </a:solidFill>
              </a:defRPr>
            </a:lvl1pPr>
          </a:lstStyle>
          <a:p>
            <a:fld id="{9F2F5E10-5301-4EE6-90D2-A6C4A3F62BED}" type="slidenum">
              <a:rPr lang="en-US" smtClean="0"/>
              <a:t>‹#›</a:t>
            </a:fld>
            <a:endParaRPr lang="en-US"/>
          </a:p>
        </p:txBody>
      </p:sp>
    </p:spTree>
    <p:extLst>
      <p:ext uri="{BB962C8B-B14F-4D97-AF65-F5344CB8AC3E}">
        <p14:creationId xmlns:p14="http://schemas.microsoft.com/office/powerpoint/2010/main" val="32080150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dirty="0"/>
          </a:p>
        </p:txBody>
      </p:sp>
      <p:sp>
        <p:nvSpPr>
          <p:cNvPr id="4" name="Date Placeholder 3"/>
          <p:cNvSpPr>
            <a:spLocks noGrp="1"/>
          </p:cNvSpPr>
          <p:nvPr>
            <p:ph type="dt" sz="half" idx="10"/>
          </p:nvPr>
        </p:nvSpPr>
        <p:spPr>
          <a:xfrm>
            <a:off x="650240" y="9040143"/>
            <a:ext cx="3034453" cy="519289"/>
          </a:xfrm>
          <a:prstGeom prst="rect">
            <a:avLst/>
          </a:prstGeom>
        </p:spPr>
        <p:txBody>
          <a:bodyPr/>
          <a:lstStyle/>
          <a:p>
            <a:fld id="{C3D578FC-1EFA-0543-BDBB-D832FAE1F466}" type="datetime1">
              <a:rPr lang="en-US" smtClean="0"/>
              <a:t>6/19/23</a:t>
            </a:fld>
            <a:endParaRPr lang="en-US"/>
          </a:p>
        </p:txBody>
      </p:sp>
      <p:sp>
        <p:nvSpPr>
          <p:cNvPr id="5" name="Footer Placeholder 4"/>
          <p:cNvSpPr>
            <a:spLocks noGrp="1"/>
          </p:cNvSpPr>
          <p:nvPr>
            <p:ph type="ftr" sz="quarter" idx="11"/>
          </p:nvPr>
        </p:nvSpPr>
        <p:spPr>
          <a:xfrm>
            <a:off x="8234116" y="9040143"/>
            <a:ext cx="4118187" cy="519289"/>
          </a:xfrm>
          <a:prstGeom prst="rect">
            <a:avLst/>
          </a:prstGeom>
        </p:spPr>
        <p:txBody>
          <a:bodyPr/>
          <a:lstStyle/>
          <a:p>
            <a:endParaRPr lang="en-US"/>
          </a:p>
        </p:txBody>
      </p:sp>
      <p:sp>
        <p:nvSpPr>
          <p:cNvPr id="6" name="Slide Number Placeholder 5"/>
          <p:cNvSpPr>
            <a:spLocks noGrp="1"/>
          </p:cNvSpPr>
          <p:nvPr>
            <p:ph type="sldNum" sz="quarter" idx="12"/>
          </p:nvPr>
        </p:nvSpPr>
        <p:spPr>
          <a:xfrm>
            <a:off x="6337911" y="9296400"/>
            <a:ext cx="322204" cy="348813"/>
          </a:xfrm>
        </p:spPr>
        <p:txBody>
          <a:bodyPr/>
          <a:lstStyle/>
          <a:p>
            <a:fld id="{9F2F5E10-5301-4EE6-90D2-A6C4A3F62BED}" type="slidenum">
              <a:rPr lang="en-US" smtClean="0"/>
              <a:t>‹#›</a:t>
            </a:fld>
            <a:endParaRPr lang="en-US"/>
          </a:p>
        </p:txBody>
      </p:sp>
    </p:spTree>
    <p:extLst>
      <p:ext uri="{BB962C8B-B14F-4D97-AF65-F5344CB8AC3E}">
        <p14:creationId xmlns:p14="http://schemas.microsoft.com/office/powerpoint/2010/main" val="21422421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a:xfrm>
            <a:off x="650240" y="9040143"/>
            <a:ext cx="3034453" cy="519289"/>
          </a:xfrm>
          <a:prstGeom prst="rect">
            <a:avLst/>
          </a:prstGeom>
        </p:spPr>
        <p:txBody>
          <a:bodyPr/>
          <a:lstStyle/>
          <a:p>
            <a:fld id="{7A13F6E9-9B24-9F4E-B5A9-42D3DED8800A}" type="datetime1">
              <a:rPr lang="en-US" smtClean="0"/>
              <a:t>6/19/23</a:t>
            </a:fld>
            <a:endParaRPr lang="en-US"/>
          </a:p>
        </p:txBody>
      </p:sp>
      <p:sp>
        <p:nvSpPr>
          <p:cNvPr id="4" name="Footer Placeholder 3"/>
          <p:cNvSpPr>
            <a:spLocks noGrp="1"/>
          </p:cNvSpPr>
          <p:nvPr>
            <p:ph type="ftr" sz="quarter" idx="11"/>
          </p:nvPr>
        </p:nvSpPr>
        <p:spPr>
          <a:xfrm>
            <a:off x="8234116" y="9040143"/>
            <a:ext cx="4118187" cy="519289"/>
          </a:xfrm>
          <a:prstGeom prst="rect">
            <a:avLst/>
          </a:prstGeom>
        </p:spPr>
        <p:txBody>
          <a:bodyPr/>
          <a:lstStyle/>
          <a:p>
            <a:endParaRPr lang="en-US"/>
          </a:p>
        </p:txBody>
      </p:sp>
      <p:sp>
        <p:nvSpPr>
          <p:cNvPr id="5" name="Slide Number Placeholder 4"/>
          <p:cNvSpPr>
            <a:spLocks noGrp="1"/>
          </p:cNvSpPr>
          <p:nvPr>
            <p:ph type="sldNum" sz="quarter" idx="12"/>
          </p:nvPr>
        </p:nvSpPr>
        <p:spPr>
          <a:xfrm>
            <a:off x="6337911" y="9296400"/>
            <a:ext cx="322204" cy="348813"/>
          </a:xfrm>
        </p:spPr>
        <p:txBody>
          <a:bodyPr/>
          <a:lstStyle/>
          <a:p>
            <a:fld id="{9F2F5E10-5301-4EE6-90D2-A6C4A3F62BED}" type="slidenum">
              <a:rPr lang="en-US" smtClean="0"/>
              <a:t>‹#›</a:t>
            </a:fld>
            <a:endParaRPr lang="en-US"/>
          </a:p>
        </p:txBody>
      </p:sp>
    </p:spTree>
    <p:extLst>
      <p:ext uri="{BB962C8B-B14F-4D97-AF65-F5344CB8AC3E}">
        <p14:creationId xmlns:p14="http://schemas.microsoft.com/office/powerpoint/2010/main" val="13146025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053389" y="3174700"/>
            <a:ext cx="5357978" cy="1083733"/>
          </a:xfrm>
        </p:spPr>
        <p:txBody>
          <a:bodyPr anchor="b">
            <a:noAutofit/>
          </a:bodyPr>
          <a:lstStyle>
            <a:lvl1pPr marL="0" indent="0" algn="ctr">
              <a:lnSpc>
                <a:spcPts val="3698"/>
              </a:lnSpc>
              <a:spcBef>
                <a:spcPts val="0"/>
              </a:spcBef>
              <a:buNone/>
              <a:defRPr sz="3413" b="1">
                <a:solidFill>
                  <a:schemeClr val="accent1"/>
                </a:solidFill>
              </a:defRPr>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a:t>Click to edit Master text styles</a:t>
            </a:r>
          </a:p>
        </p:txBody>
      </p:sp>
      <p:sp>
        <p:nvSpPr>
          <p:cNvPr id="4" name="Content Placeholder 3"/>
          <p:cNvSpPr>
            <a:spLocks noGrp="1"/>
          </p:cNvSpPr>
          <p:nvPr>
            <p:ph sz="half" idx="2"/>
          </p:nvPr>
        </p:nvSpPr>
        <p:spPr>
          <a:xfrm>
            <a:off x="1053389" y="4494307"/>
            <a:ext cx="5357978" cy="4112343"/>
          </a:xfrm>
        </p:spPr>
        <p:txBody>
          <a:bodyPr/>
          <a:lstStyle>
            <a:lvl1pPr>
              <a:defRPr sz="2560"/>
            </a:lvl1pPr>
            <a:lvl2pPr>
              <a:defRPr sz="2560"/>
            </a:lvl2pPr>
            <a:lvl3pPr>
              <a:defRPr sz="2560"/>
            </a:lvl3pPr>
            <a:lvl4pPr>
              <a:defRPr sz="2560"/>
            </a:lvl4pPr>
            <a:lvl5pPr>
              <a:defRPr sz="2560"/>
            </a:lvl5pPr>
            <a:lvl6pPr marL="2767992" indent="-334146">
              <a:defRPr sz="2276"/>
            </a:lvl6pPr>
            <a:lvl7pPr marL="3090850" indent="-334146">
              <a:defRPr sz="2276"/>
            </a:lvl7pPr>
            <a:lvl8pPr marL="3411450" indent="-334146">
              <a:defRPr sz="2276"/>
            </a:lvl8pPr>
            <a:lvl9pPr marL="3734306" indent="-334146">
              <a:defRPr sz="2276"/>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dirty="0"/>
          </a:p>
        </p:txBody>
      </p:sp>
      <p:sp>
        <p:nvSpPr>
          <p:cNvPr id="5" name="Text Placeholder 4"/>
          <p:cNvSpPr>
            <a:spLocks noGrp="1"/>
          </p:cNvSpPr>
          <p:nvPr>
            <p:ph type="body" sz="quarter" idx="3"/>
          </p:nvPr>
        </p:nvSpPr>
        <p:spPr>
          <a:xfrm>
            <a:off x="6587133" y="3174700"/>
            <a:ext cx="5357978" cy="1083733"/>
          </a:xfrm>
        </p:spPr>
        <p:txBody>
          <a:bodyPr anchor="b">
            <a:noAutofit/>
          </a:bodyPr>
          <a:lstStyle>
            <a:lvl1pPr marL="0" indent="0" algn="ctr">
              <a:lnSpc>
                <a:spcPts val="3698"/>
              </a:lnSpc>
              <a:spcBef>
                <a:spcPts val="0"/>
              </a:spcBef>
              <a:buNone/>
              <a:defRPr sz="3413" b="1">
                <a:solidFill>
                  <a:schemeClr val="accent1"/>
                </a:solidFill>
              </a:defRPr>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a:t>Click to edit Master text styles</a:t>
            </a:r>
          </a:p>
        </p:txBody>
      </p:sp>
      <p:sp>
        <p:nvSpPr>
          <p:cNvPr id="6" name="Content Placeholder 5"/>
          <p:cNvSpPr>
            <a:spLocks noGrp="1"/>
          </p:cNvSpPr>
          <p:nvPr>
            <p:ph sz="quarter" idx="4"/>
          </p:nvPr>
        </p:nvSpPr>
        <p:spPr>
          <a:xfrm>
            <a:off x="6587133" y="4494307"/>
            <a:ext cx="5357978" cy="4112343"/>
          </a:xfrm>
        </p:spPr>
        <p:txBody>
          <a:bodyPr/>
          <a:lstStyle>
            <a:lvl1pPr>
              <a:defRPr sz="2560"/>
            </a:lvl1pPr>
            <a:lvl2pPr>
              <a:defRPr sz="2560"/>
            </a:lvl2pPr>
            <a:lvl3pPr>
              <a:defRPr sz="2560"/>
            </a:lvl3pPr>
            <a:lvl4pPr>
              <a:defRPr sz="2560"/>
            </a:lvl4pPr>
            <a:lvl5pPr>
              <a:defRPr sz="2560"/>
            </a:lvl5pPr>
            <a:lvl6pPr marL="2767992" indent="-334146">
              <a:defRPr sz="2276"/>
            </a:lvl6pPr>
            <a:lvl7pPr marL="3090850" indent="-334146">
              <a:defRPr sz="2276"/>
            </a:lvl7pPr>
            <a:lvl8pPr marL="3411450" indent="-334146">
              <a:defRPr sz="2276"/>
            </a:lvl8pPr>
            <a:lvl9pPr marL="3734306" indent="-334146">
              <a:defRPr sz="2276"/>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dirty="0"/>
          </a:p>
        </p:txBody>
      </p:sp>
      <p:sp>
        <p:nvSpPr>
          <p:cNvPr id="7" name="Date Placeholder 6"/>
          <p:cNvSpPr>
            <a:spLocks noGrp="1"/>
          </p:cNvSpPr>
          <p:nvPr>
            <p:ph type="dt" sz="half" idx="10"/>
          </p:nvPr>
        </p:nvSpPr>
        <p:spPr>
          <a:xfrm>
            <a:off x="650240" y="9040143"/>
            <a:ext cx="3034453" cy="519289"/>
          </a:xfrm>
          <a:prstGeom prst="rect">
            <a:avLst/>
          </a:prstGeom>
        </p:spPr>
        <p:txBody>
          <a:bodyPr/>
          <a:lstStyle/>
          <a:p>
            <a:fld id="{409149B8-CC99-CF4C-92C8-B7D5E315DB67}" type="datetime1">
              <a:rPr lang="en-US" smtClean="0"/>
              <a:t>6/19/23</a:t>
            </a:fld>
            <a:endParaRPr lang="en-US"/>
          </a:p>
        </p:txBody>
      </p:sp>
      <p:sp>
        <p:nvSpPr>
          <p:cNvPr id="8" name="Footer Placeholder 7"/>
          <p:cNvSpPr>
            <a:spLocks noGrp="1"/>
          </p:cNvSpPr>
          <p:nvPr>
            <p:ph type="ftr" sz="quarter" idx="11"/>
          </p:nvPr>
        </p:nvSpPr>
        <p:spPr>
          <a:xfrm>
            <a:off x="8234116" y="9040143"/>
            <a:ext cx="4118187" cy="519289"/>
          </a:xfrm>
          <a:prstGeom prst="rect">
            <a:avLst/>
          </a:prstGeom>
        </p:spPr>
        <p:txBody>
          <a:bodyPr/>
          <a:lstStyle/>
          <a:p>
            <a:endParaRPr lang="en-US"/>
          </a:p>
        </p:txBody>
      </p:sp>
      <p:sp>
        <p:nvSpPr>
          <p:cNvPr id="9" name="Slide Number Placeholder 8"/>
          <p:cNvSpPr>
            <a:spLocks noGrp="1"/>
          </p:cNvSpPr>
          <p:nvPr>
            <p:ph type="sldNum" sz="quarter" idx="12"/>
          </p:nvPr>
        </p:nvSpPr>
        <p:spPr>
          <a:xfrm>
            <a:off x="6337911" y="9296400"/>
            <a:ext cx="322204" cy="348813"/>
          </a:xfrm>
        </p:spPr>
        <p:txBody>
          <a:bodyPr/>
          <a:lstStyle/>
          <a:p>
            <a:fld id="{9F2F5E10-5301-4EE6-90D2-A6C4A3F62BED}" type="slidenum">
              <a:rPr lang="en-US" smtClean="0"/>
              <a:t>‹#›</a:t>
            </a:fld>
            <a:endParaRPr lang="en-US"/>
          </a:p>
        </p:txBody>
      </p:sp>
    </p:spTree>
    <p:extLst>
      <p:ext uri="{BB962C8B-B14F-4D97-AF65-F5344CB8AC3E}">
        <p14:creationId xmlns:p14="http://schemas.microsoft.com/office/powerpoint/2010/main" val="593659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647700" y="508000"/>
            <a:ext cx="12369801" cy="6142538"/>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lstStyle/>
          <a:p>
            <a:r>
              <a:t>Title Text</a:t>
            </a:r>
          </a:p>
        </p:txBody>
      </p:sp>
      <p:sp>
        <p:nvSpPr>
          <p:cNvPr id="22" name="Body Level One…"/>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ClrTx/>
              <a:buSzTx/>
              <a:buNone/>
              <a:defRPr sz="3700"/>
            </a:lvl1pPr>
            <a:lvl2pPr marL="0" indent="0" algn="ctr">
              <a:spcBef>
                <a:spcPts val="0"/>
              </a:spcBef>
              <a:buClrTx/>
              <a:buSzTx/>
              <a:buNone/>
              <a:defRPr sz="3700"/>
            </a:lvl2pPr>
            <a:lvl3pPr marL="0" indent="0" algn="ctr">
              <a:spcBef>
                <a:spcPts val="0"/>
              </a:spcBef>
              <a:buClrTx/>
              <a:buSzTx/>
              <a:buNone/>
              <a:defRPr sz="3700"/>
            </a:lvl3pPr>
            <a:lvl4pPr marL="0" indent="0" algn="ctr">
              <a:spcBef>
                <a:spcPts val="0"/>
              </a:spcBef>
              <a:buClrTx/>
              <a:buSzTx/>
              <a:buNone/>
              <a:defRPr sz="3700"/>
            </a:lvl4pPr>
            <a:lvl5pPr marL="0" indent="0" algn="ctr">
              <a:spcBef>
                <a:spcPts val="0"/>
              </a:spcBef>
              <a:buClrTx/>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13"/>
          </p:nvPr>
        </p:nvSpPr>
        <p:spPr>
          <a:xfrm>
            <a:off x="2451058" y="-138499"/>
            <a:ext cx="13525502" cy="9017002"/>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ClrTx/>
              <a:buSzTx/>
              <a:buNone/>
              <a:defRPr sz="3700"/>
            </a:lvl1pPr>
            <a:lvl2pPr marL="0" indent="0" algn="ctr">
              <a:spcBef>
                <a:spcPts val="0"/>
              </a:spcBef>
              <a:buClrTx/>
              <a:buSzTx/>
              <a:buNone/>
              <a:defRPr sz="3700"/>
            </a:lvl2pPr>
            <a:lvl3pPr marL="0" indent="0" algn="ctr">
              <a:spcBef>
                <a:spcPts val="0"/>
              </a:spcBef>
              <a:buClrTx/>
              <a:buSzTx/>
              <a:buNone/>
              <a:defRPr sz="3700"/>
            </a:lvl3pPr>
            <a:lvl4pPr marL="0" indent="0" algn="ctr">
              <a:spcBef>
                <a:spcPts val="0"/>
              </a:spcBef>
              <a:buClrTx/>
              <a:buSzTx/>
              <a:buNone/>
              <a:defRPr sz="3700"/>
            </a:lvl4pPr>
            <a:lvl5pPr marL="0" indent="0" algn="ctr">
              <a:spcBef>
                <a:spcPts val="0"/>
              </a:spcBef>
              <a:buClrTx/>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buClrTx/>
            </a:lvl1pPr>
            <a:lvl2pPr>
              <a:buClrTx/>
            </a:lvl2pPr>
            <a:lvl3pPr>
              <a:buClrTx/>
            </a:lvl3pPr>
            <a:lvl4pPr>
              <a:buClrTx/>
            </a:lvl4pPr>
            <a:lvl5pPr>
              <a:buClrTx/>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idx="13"/>
          </p:nvPr>
        </p:nvSpPr>
        <p:spPr>
          <a:xfrm>
            <a:off x="4473575" y="2032000"/>
            <a:ext cx="10287000" cy="68580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buClrTx/>
              <a:defRPr sz="2800"/>
            </a:lvl1pPr>
            <a:lvl2pPr marL="685800" indent="-342900">
              <a:spcBef>
                <a:spcPts val="3200"/>
              </a:spcBef>
              <a:buClrTx/>
              <a:defRPr sz="2800"/>
            </a:lvl2pPr>
            <a:lvl3pPr marL="1028700" indent="-342900">
              <a:spcBef>
                <a:spcPts val="3200"/>
              </a:spcBef>
              <a:buClrTx/>
              <a:defRPr sz="2800"/>
            </a:lvl3pPr>
            <a:lvl4pPr marL="1371600" indent="-342900">
              <a:spcBef>
                <a:spcPts val="3200"/>
              </a:spcBef>
              <a:buClrTx/>
              <a:defRPr sz="2800"/>
            </a:lvl4pPr>
            <a:lvl5pPr marL="1714500" indent="-342900">
              <a:spcBef>
                <a:spcPts val="3200"/>
              </a:spcBef>
              <a:buClrTx/>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lvl1pPr>
              <a:buClrTx/>
            </a:lvl1pPr>
            <a:lvl2pPr>
              <a:buClrTx/>
            </a:lvl2pPr>
            <a:lvl3pPr>
              <a:buClrTx/>
            </a:lvl3pPr>
            <a:lvl4pPr>
              <a:buClrTx/>
            </a:lvl4pPr>
            <a:lvl5pPr>
              <a:buClrTx/>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426200" y="4965700"/>
            <a:ext cx="5886450" cy="39243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37350" y="639233"/>
            <a:ext cx="5880100" cy="3920067"/>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3400425" y="-127000"/>
            <a:ext cx="13525500" cy="90170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FFFFFF"/>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FFFFFF"/>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FFFFFF"/>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FFFFFF"/>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FFFFFF"/>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FFFFFF"/>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FFFFFF"/>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FFFFFF"/>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FFFFFF"/>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solidFill>
            <a:srgbClr val="FFFFFF"/>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solidFill>
            <a:srgbClr val="FFFFFF"/>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solidFill>
            <a:srgbClr val="FFFFFF"/>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solidFill>
            <a:srgbClr val="FFFFFF"/>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solidFill>
            <a:srgbClr val="FFFFFF"/>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solidFill>
            <a:srgbClr val="FFFFFF"/>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solidFill>
            <a:srgbClr val="FFFFFF"/>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solidFill>
            <a:srgbClr val="FFFFFF"/>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solidFill>
            <a:srgbClr val="FFFFFF"/>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hyperlink" Target="mailto:mickyfi@bgu.ac.il"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oleObject" Target="../embeddings/oleObject1.bin"/><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pic>
        <p:nvPicPr>
          <p:cNvPr id="143" name="vintage-2862708_1280.jpg" descr="vintage-2862708_1280.jpg"/>
          <p:cNvPicPr>
            <a:picLocks noGrp="1" noChangeAspect="1"/>
          </p:cNvPicPr>
          <p:nvPr>
            <p:ph type="pic" idx="14"/>
          </p:nvPr>
        </p:nvPicPr>
        <p:blipFill>
          <a:blip r:embed="rId3"/>
          <a:srcRect t="8532" b="8532"/>
          <a:stretch>
            <a:fillRect/>
          </a:stretch>
        </p:blipFill>
        <p:spPr>
          <a:xfrm>
            <a:off x="1073490" y="175926"/>
            <a:ext cx="10857820" cy="6430158"/>
          </a:xfrm>
          <a:prstGeom prst="rect">
            <a:avLst/>
          </a:prstGeom>
          <a:ln w="25400">
            <a:solidFill>
              <a:srgbClr val="000000"/>
            </a:solidFill>
            <a:miter lim="400000"/>
          </a:ln>
        </p:spPr>
      </p:pic>
      <p:sp>
        <p:nvSpPr>
          <p:cNvPr id="144" name="Intro to Data-Engineering Lecture 1"/>
          <p:cNvSpPr txBox="1">
            <a:spLocks noGrp="1"/>
          </p:cNvSpPr>
          <p:nvPr>
            <p:ph type="title"/>
          </p:nvPr>
        </p:nvSpPr>
        <p:spPr>
          <a:xfrm>
            <a:off x="508000" y="6890353"/>
            <a:ext cx="7200900" cy="2413001"/>
          </a:xfrm>
          <a:prstGeom prst="rect">
            <a:avLst/>
          </a:prstGeom>
          <a:ln w="25400">
            <a:noFill/>
          </a:ln>
        </p:spPr>
        <p:txBody>
          <a:bodyPr/>
          <a:lstStyle>
            <a:lvl1pPr algn="ctr">
              <a:lnSpc>
                <a:spcPct val="100000"/>
              </a:lnSpc>
              <a:spcBef>
                <a:spcPts val="0"/>
              </a:spcBef>
              <a:defRPr sz="3200">
                <a:solidFill>
                  <a:srgbClr val="FFFFFF"/>
                </a:solidFill>
                <a:latin typeface="Palatino"/>
                <a:ea typeface="Palatino"/>
                <a:cs typeface="Palatino"/>
                <a:sym typeface="Palatino"/>
              </a:defRPr>
            </a:lvl1pPr>
          </a:lstStyle>
          <a:p>
            <a:r>
              <a:rPr dirty="0">
                <a:solidFill>
                  <a:srgbClr val="C00000"/>
                </a:solidFill>
              </a:rPr>
              <a:t>Intro to Data-Engineering </a:t>
            </a:r>
            <a:r>
              <a:rPr lang="en-US">
                <a:solidFill>
                  <a:srgbClr val="C00000"/>
                </a:solidFill>
              </a:rPr>
              <a:t>– Privacy &amp; Ethics </a:t>
            </a:r>
            <a:r>
              <a:rPr>
                <a:solidFill>
                  <a:srgbClr val="C00000"/>
                </a:solidFill>
              </a:rPr>
              <a:t>Lecture</a:t>
            </a:r>
            <a:endParaRPr dirty="0">
              <a:solidFill>
                <a:srgbClr val="C00000"/>
              </a:solidFill>
            </a:endParaRPr>
          </a:p>
        </p:txBody>
      </p:sp>
      <p:sp>
        <p:nvSpPr>
          <p:cNvPr id="145" name="Dr. Michael Fire…"/>
          <p:cNvSpPr txBox="1">
            <a:spLocks noGrp="1"/>
          </p:cNvSpPr>
          <p:nvPr>
            <p:ph type="body" sz="quarter" idx="1"/>
          </p:nvPr>
        </p:nvSpPr>
        <p:spPr>
          <a:xfrm>
            <a:off x="8279705" y="6890353"/>
            <a:ext cx="4241801" cy="2413001"/>
          </a:xfrm>
          <a:prstGeom prst="rect">
            <a:avLst/>
          </a:prstGeom>
          <a:ln w="25400">
            <a:noFill/>
          </a:ln>
        </p:spPr>
        <p:txBody>
          <a:bodyPr/>
          <a:lstStyle/>
          <a:p>
            <a:pPr algn="ctr">
              <a:defRPr sz="3200">
                <a:solidFill>
                  <a:srgbClr val="FFFFFF"/>
                </a:solidFill>
              </a:defRPr>
            </a:pPr>
            <a:r>
              <a:rPr dirty="0">
                <a:solidFill>
                  <a:srgbClr val="C00000"/>
                </a:solidFill>
              </a:rPr>
              <a:t>Dr. Michael Fire</a:t>
            </a:r>
          </a:p>
          <a:p>
            <a:pPr algn="ctr">
              <a:defRPr sz="3200">
                <a:solidFill>
                  <a:srgbClr val="FFFFFF"/>
                </a:solidFill>
              </a:defRPr>
            </a:pPr>
            <a:r>
              <a:rPr u="sng" dirty="0">
                <a:hlinkClick r:id="rId4"/>
              </a:rPr>
              <a:t>mickyfi@bgu.ac.il</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5400" dirty="0">
                <a:solidFill>
                  <a:schemeClr val="bg1"/>
                </a:solidFill>
              </a:rPr>
              <a:t>Private and Sensitive Data</a:t>
            </a:r>
            <a:br>
              <a:rPr lang="en-US" sz="5400" dirty="0">
                <a:solidFill>
                  <a:schemeClr val="bg1"/>
                </a:solidFill>
              </a:rPr>
            </a:br>
            <a:endParaRPr lang="en-US" sz="5400" dirty="0">
              <a:solidFill>
                <a:schemeClr val="bg1"/>
              </a:solidFill>
            </a:endParaRPr>
          </a:p>
        </p:txBody>
      </p:sp>
      <p:sp>
        <p:nvSpPr>
          <p:cNvPr id="5" name="TextBox 4"/>
          <p:cNvSpPr txBox="1"/>
          <p:nvPr/>
        </p:nvSpPr>
        <p:spPr>
          <a:xfrm>
            <a:off x="608540" y="8471041"/>
            <a:ext cx="3369833" cy="311175"/>
          </a:xfrm>
          <a:prstGeom prst="rect">
            <a:avLst/>
          </a:prstGeom>
          <a:noFill/>
        </p:spPr>
        <p:txBody>
          <a:bodyPr wrap="none" rtlCol="0">
            <a:spAutoFit/>
          </a:bodyPr>
          <a:lstStyle/>
          <a:p>
            <a:r>
              <a:rPr lang="en-US" sz="1422" dirty="0">
                <a:solidFill>
                  <a:schemeClr val="bg1">
                    <a:lumMod val="50000"/>
                  </a:schemeClr>
                </a:solidFill>
              </a:rPr>
              <a:t>http://www.crimeoff24.com/?p=4869</a:t>
            </a:r>
          </a:p>
        </p:txBody>
      </p:sp>
      <p:pic>
        <p:nvPicPr>
          <p:cNvPr id="6" name="Picture 5"/>
          <p:cNvPicPr>
            <a:picLocks noChangeAspect="1"/>
          </p:cNvPicPr>
          <p:nvPr/>
        </p:nvPicPr>
        <p:blipFill>
          <a:blip r:embed="rId2"/>
          <a:stretch>
            <a:fillRect/>
          </a:stretch>
        </p:blipFill>
        <p:spPr>
          <a:xfrm>
            <a:off x="6579378" y="1480609"/>
            <a:ext cx="6460885" cy="3314788"/>
          </a:xfrm>
          <a:prstGeom prst="rect">
            <a:avLst/>
          </a:prstGeom>
        </p:spPr>
      </p:pic>
      <p:pic>
        <p:nvPicPr>
          <p:cNvPr id="7" name="Picture 6"/>
          <p:cNvPicPr>
            <a:picLocks noChangeAspect="1"/>
          </p:cNvPicPr>
          <p:nvPr/>
        </p:nvPicPr>
        <p:blipFill>
          <a:blip r:embed="rId3"/>
          <a:stretch>
            <a:fillRect/>
          </a:stretch>
        </p:blipFill>
        <p:spPr>
          <a:xfrm>
            <a:off x="220682" y="1480609"/>
            <a:ext cx="6204742" cy="6204742"/>
          </a:xfrm>
          <a:prstGeom prst="rect">
            <a:avLst/>
          </a:prstGeom>
        </p:spPr>
      </p:pic>
      <p:sp>
        <p:nvSpPr>
          <p:cNvPr id="8" name="TextBox 7"/>
          <p:cNvSpPr txBox="1"/>
          <p:nvPr/>
        </p:nvSpPr>
        <p:spPr>
          <a:xfrm>
            <a:off x="1" y="7759181"/>
            <a:ext cx="7360920" cy="530017"/>
          </a:xfrm>
          <a:prstGeom prst="rect">
            <a:avLst/>
          </a:prstGeom>
          <a:noFill/>
        </p:spPr>
        <p:txBody>
          <a:bodyPr wrap="square" rtlCol="0">
            <a:spAutoFit/>
          </a:bodyPr>
          <a:lstStyle/>
          <a:p>
            <a:r>
              <a:rPr lang="en-US" sz="1422" dirty="0">
                <a:solidFill>
                  <a:schemeClr val="bg1">
                    <a:lumMod val="50000"/>
                  </a:schemeClr>
                </a:solidFill>
              </a:rPr>
              <a:t>http://</a:t>
            </a:r>
            <a:r>
              <a:rPr lang="en-US" sz="1422" dirty="0" err="1">
                <a:solidFill>
                  <a:schemeClr val="bg1">
                    <a:lumMod val="50000"/>
                  </a:schemeClr>
                </a:solidFill>
              </a:rPr>
              <a:t>www.rukuku.com</a:t>
            </a:r>
            <a:r>
              <a:rPr lang="en-US" sz="1422" dirty="0">
                <a:solidFill>
                  <a:schemeClr val="bg1">
                    <a:lumMod val="50000"/>
                  </a:schemeClr>
                </a:solidFill>
              </a:rPr>
              <a:t>/blog/</a:t>
            </a:r>
            <a:r>
              <a:rPr lang="en-US" sz="1422" dirty="0" err="1">
                <a:solidFill>
                  <a:schemeClr val="bg1">
                    <a:lumMod val="50000"/>
                  </a:schemeClr>
                </a:solidFill>
              </a:rPr>
              <a:t>wp</a:t>
            </a:r>
            <a:r>
              <a:rPr lang="en-US" sz="1422" dirty="0">
                <a:solidFill>
                  <a:schemeClr val="bg1">
                    <a:lumMod val="50000"/>
                  </a:schemeClr>
                </a:solidFill>
              </a:rPr>
              <a:t>-content/uploads/student-data-and-</a:t>
            </a:r>
            <a:r>
              <a:rPr lang="en-US" sz="1422" dirty="0" err="1">
                <a:solidFill>
                  <a:schemeClr val="bg1">
                    <a:lumMod val="50000"/>
                  </a:schemeClr>
                </a:solidFill>
              </a:rPr>
              <a:t>personalization.jpg</a:t>
            </a:r>
            <a:endParaRPr lang="en-US" sz="1422" dirty="0">
              <a:solidFill>
                <a:schemeClr val="bg1">
                  <a:lumMod val="50000"/>
                </a:schemeClr>
              </a:solidFill>
            </a:endParaRPr>
          </a:p>
        </p:txBody>
      </p:sp>
      <p:pic>
        <p:nvPicPr>
          <p:cNvPr id="3" name="Picture 2"/>
          <p:cNvPicPr>
            <a:picLocks noChangeAspect="1"/>
          </p:cNvPicPr>
          <p:nvPr/>
        </p:nvPicPr>
        <p:blipFill>
          <a:blip r:embed="rId4"/>
          <a:stretch>
            <a:fillRect/>
          </a:stretch>
        </p:blipFill>
        <p:spPr>
          <a:xfrm>
            <a:off x="7485914" y="4869226"/>
            <a:ext cx="5298204" cy="3601815"/>
          </a:xfrm>
          <a:prstGeom prst="rect">
            <a:avLst/>
          </a:prstGeom>
        </p:spPr>
      </p:pic>
      <p:sp>
        <p:nvSpPr>
          <p:cNvPr id="9" name="TextBox 8"/>
          <p:cNvSpPr txBox="1"/>
          <p:nvPr/>
        </p:nvSpPr>
        <p:spPr>
          <a:xfrm>
            <a:off x="608540" y="8911960"/>
            <a:ext cx="7704353" cy="311175"/>
          </a:xfrm>
          <a:prstGeom prst="rect">
            <a:avLst/>
          </a:prstGeom>
          <a:noFill/>
        </p:spPr>
        <p:txBody>
          <a:bodyPr wrap="none" rtlCol="0">
            <a:spAutoFit/>
          </a:bodyPr>
          <a:lstStyle/>
          <a:p>
            <a:r>
              <a:rPr lang="en-US" sz="1422" dirty="0">
                <a:solidFill>
                  <a:schemeClr val="bg1">
                    <a:lumMod val="50000"/>
                  </a:schemeClr>
                </a:solidFill>
              </a:rPr>
              <a:t>https://</a:t>
            </a:r>
            <a:r>
              <a:rPr lang="en-US" sz="1422" dirty="0" err="1">
                <a:solidFill>
                  <a:schemeClr val="bg1">
                    <a:lumMod val="50000"/>
                  </a:schemeClr>
                </a:solidFill>
              </a:rPr>
              <a:t>en.wikipedia.org</a:t>
            </a:r>
            <a:r>
              <a:rPr lang="en-US" sz="1422" dirty="0">
                <a:solidFill>
                  <a:schemeClr val="bg1">
                    <a:lumMod val="50000"/>
                  </a:schemeClr>
                </a:solidFill>
              </a:rPr>
              <a:t>/?title=</a:t>
            </a:r>
            <a:r>
              <a:rPr lang="en-US" sz="1422" dirty="0" err="1">
                <a:solidFill>
                  <a:schemeClr val="bg1">
                    <a:lumMod val="50000"/>
                  </a:schemeClr>
                </a:solidFill>
              </a:rPr>
              <a:t>Telephone_directory</a:t>
            </a:r>
            <a:r>
              <a:rPr lang="en-US" sz="1422" dirty="0">
                <a:solidFill>
                  <a:schemeClr val="bg1">
                    <a:lumMod val="50000"/>
                  </a:schemeClr>
                </a:solidFill>
              </a:rPr>
              <a:t>#/media/File:Telefonbog_ubt-1.JPG</a:t>
            </a:r>
          </a:p>
        </p:txBody>
      </p:sp>
      <p:sp>
        <p:nvSpPr>
          <p:cNvPr id="4" name="Slide Number Placeholder 3"/>
          <p:cNvSpPr>
            <a:spLocks noGrp="1"/>
          </p:cNvSpPr>
          <p:nvPr>
            <p:ph type="sldNum" sz="quarter" idx="12"/>
          </p:nvPr>
        </p:nvSpPr>
        <p:spPr>
          <a:xfrm>
            <a:off x="6390810" y="9296400"/>
            <a:ext cx="216405" cy="348813"/>
          </a:xfrm>
        </p:spPr>
        <p:txBody>
          <a:bodyPr/>
          <a:lstStyle/>
          <a:p>
            <a:fld id="{9F2F5E10-5301-4EE6-90D2-A6C4A3F62BED}" type="slidenum">
              <a:rPr lang="en-US" smtClean="0"/>
              <a:t>10</a:t>
            </a:fld>
            <a:endParaRPr lang="en-US"/>
          </a:p>
        </p:txBody>
      </p:sp>
      <p:sp>
        <p:nvSpPr>
          <p:cNvPr id="10" name="Rectangle 9">
            <a:extLst>
              <a:ext uri="{FF2B5EF4-FFF2-40B4-BE49-F238E27FC236}">
                <a16:creationId xmlns:a16="http://schemas.microsoft.com/office/drawing/2014/main" id="{B65B336A-A847-FF49-B0DA-879A1642947F}"/>
              </a:ext>
            </a:extLst>
          </p:cNvPr>
          <p:cNvSpPr/>
          <p:nvPr/>
        </p:nvSpPr>
        <p:spPr>
          <a:xfrm>
            <a:off x="7360921" y="9275881"/>
            <a:ext cx="5976315" cy="369332"/>
          </a:xfrm>
          <a:prstGeom prst="rect">
            <a:avLst/>
          </a:prstGeom>
        </p:spPr>
        <p:txBody>
          <a:bodyPr wrap="square">
            <a:spAutoFit/>
          </a:bodyPr>
          <a:lstStyle/>
          <a:p>
            <a:pPr rtl="1"/>
            <a:r>
              <a:rPr lang="en-US" sz="1800" dirty="0">
                <a:solidFill>
                  <a:srgbClr val="465466"/>
                </a:solidFill>
              </a:rPr>
              <a:t>Credit: http://www.datascience4all.org/</a:t>
            </a:r>
            <a:endParaRPr lang="en-IL" sz="1800" dirty="0"/>
          </a:p>
        </p:txBody>
      </p:sp>
    </p:spTree>
    <p:extLst>
      <p:ext uri="{BB962C8B-B14F-4D97-AF65-F5344CB8AC3E}">
        <p14:creationId xmlns:p14="http://schemas.microsoft.com/office/powerpoint/2010/main" val="1530315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solidFill>
                  <a:srgbClr val="C00000"/>
                </a:solidFill>
              </a:rPr>
              <a:t>Sensitive Data and Privacy</a:t>
            </a:r>
          </a:p>
        </p:txBody>
      </p:sp>
      <p:sp>
        <p:nvSpPr>
          <p:cNvPr id="8" name="Text Placeholder 7"/>
          <p:cNvSpPr>
            <a:spLocks noGrp="1"/>
          </p:cNvSpPr>
          <p:nvPr>
            <p:ph type="body" idx="1"/>
          </p:nvPr>
        </p:nvSpPr>
        <p:spPr>
          <a:xfrm>
            <a:off x="625574" y="2762768"/>
            <a:ext cx="5357978" cy="1083733"/>
          </a:xfrm>
        </p:spPr>
        <p:txBody>
          <a:bodyPr/>
          <a:lstStyle/>
          <a:p>
            <a:r>
              <a:rPr lang="en-US" sz="4551" dirty="0">
                <a:solidFill>
                  <a:srgbClr val="FF0000"/>
                </a:solidFill>
              </a:rPr>
              <a:t>Sensitive Data</a:t>
            </a:r>
          </a:p>
        </p:txBody>
      </p:sp>
      <p:sp>
        <p:nvSpPr>
          <p:cNvPr id="9" name="Content Placeholder 8"/>
          <p:cNvSpPr>
            <a:spLocks noGrp="1"/>
          </p:cNvSpPr>
          <p:nvPr>
            <p:ph sz="half" idx="2"/>
          </p:nvPr>
        </p:nvSpPr>
        <p:spPr>
          <a:xfrm>
            <a:off x="952500" y="3846501"/>
            <a:ext cx="4830346" cy="4843210"/>
          </a:xfrm>
          <a:ln>
            <a:solidFill>
              <a:schemeClr val="bg2">
                <a:lumMod val="50000"/>
              </a:schemeClr>
            </a:solidFill>
          </a:ln>
        </p:spPr>
        <p:txBody>
          <a:bodyPr>
            <a:normAutofit/>
          </a:bodyPr>
          <a:lstStyle/>
          <a:p>
            <a:pPr marL="889000" marR="0" lvl="1" indent="-444500" algn="r" defTabSz="584200" rtl="1" latinLnBrk="0">
              <a:lnSpc>
                <a:spcPct val="100000"/>
              </a:lnSpc>
              <a:spcBef>
                <a:spcPts val="4200"/>
              </a:spcBef>
              <a:spcAft>
                <a:spcPts val="0"/>
              </a:spcAft>
              <a:buClr>
                <a:srgbClr val="FFFFFF"/>
              </a:buClr>
              <a:buSzPct val="145000"/>
              <a:buFontTx/>
              <a:buChar char="•"/>
              <a:tabLst/>
            </a:pPr>
            <a:endParaRPr lang="en-US" sz="1000" dirty="0">
              <a:solidFill>
                <a:schemeClr val="bg1"/>
              </a:solidFill>
            </a:endParaRPr>
          </a:p>
        </p:txBody>
      </p:sp>
      <p:sp>
        <p:nvSpPr>
          <p:cNvPr id="10" name="Text Placeholder 9"/>
          <p:cNvSpPr>
            <a:spLocks noGrp="1"/>
          </p:cNvSpPr>
          <p:nvPr>
            <p:ph type="body" sz="quarter" idx="3"/>
          </p:nvPr>
        </p:nvSpPr>
        <p:spPr>
          <a:xfrm>
            <a:off x="6856498" y="2762768"/>
            <a:ext cx="5357978" cy="1083733"/>
          </a:xfrm>
        </p:spPr>
        <p:txBody>
          <a:bodyPr/>
          <a:lstStyle/>
          <a:p>
            <a:r>
              <a:rPr lang="en-US" sz="4551" dirty="0">
                <a:solidFill>
                  <a:srgbClr val="FF0000"/>
                </a:solidFill>
              </a:rPr>
              <a:t>Privacy</a:t>
            </a:r>
          </a:p>
        </p:txBody>
      </p:sp>
      <p:sp>
        <p:nvSpPr>
          <p:cNvPr id="11" name="Content Placeholder 10"/>
          <p:cNvSpPr>
            <a:spLocks noGrp="1"/>
          </p:cNvSpPr>
          <p:nvPr>
            <p:ph sz="quarter" idx="4"/>
          </p:nvPr>
        </p:nvSpPr>
        <p:spPr>
          <a:xfrm>
            <a:off x="7221956" y="3844575"/>
            <a:ext cx="5357978" cy="4020250"/>
          </a:xfrm>
          <a:ln>
            <a:solidFill>
              <a:schemeClr val="bg2">
                <a:lumMod val="50000"/>
              </a:schemeClr>
            </a:solidFill>
          </a:ln>
        </p:spPr>
        <p:txBody>
          <a:bodyPr>
            <a:noAutofit/>
          </a:bodyPr>
          <a:lstStyle/>
          <a:p>
            <a:r>
              <a:rPr lang="en-US" sz="2400" dirty="0">
                <a:solidFill>
                  <a:schemeClr val="bg1"/>
                </a:solidFill>
              </a:rPr>
              <a:t>Desire to limit the dissemination of sensitive data</a:t>
            </a:r>
          </a:p>
          <a:p>
            <a:r>
              <a:rPr lang="en-US" sz="2400" dirty="0">
                <a:solidFill>
                  <a:schemeClr val="bg1"/>
                </a:solidFill>
              </a:rPr>
              <a:t>Lots of technology, but:</a:t>
            </a:r>
          </a:p>
          <a:p>
            <a:pPr lvl="1"/>
            <a:r>
              <a:rPr lang="en-US" sz="2400" dirty="0">
                <a:solidFill>
                  <a:schemeClr val="bg1"/>
                </a:solidFill>
              </a:rPr>
              <a:t>Unclear requirements</a:t>
            </a:r>
          </a:p>
          <a:p>
            <a:pPr lvl="1"/>
            <a:r>
              <a:rPr lang="en-US" sz="2400" dirty="0">
                <a:solidFill>
                  <a:schemeClr val="bg1"/>
                </a:solidFill>
              </a:rPr>
              <a:t>Unclear behaviors</a:t>
            </a:r>
          </a:p>
        </p:txBody>
      </p:sp>
      <p:sp>
        <p:nvSpPr>
          <p:cNvPr id="4" name="Slide Number Placeholder 3"/>
          <p:cNvSpPr>
            <a:spLocks noGrp="1"/>
          </p:cNvSpPr>
          <p:nvPr>
            <p:ph type="sldNum" sz="quarter" idx="12"/>
          </p:nvPr>
        </p:nvSpPr>
        <p:spPr>
          <a:xfrm>
            <a:off x="6390810" y="9296400"/>
            <a:ext cx="216405" cy="348813"/>
          </a:xfrm>
        </p:spPr>
        <p:txBody>
          <a:bodyPr/>
          <a:lstStyle/>
          <a:p>
            <a:fld id="{9F2F5E10-5301-4EE6-90D2-A6C4A3F62BED}" type="slidenum">
              <a:rPr lang="en-US" smtClean="0"/>
              <a:t>11</a:t>
            </a:fld>
            <a:endParaRPr lang="en-US"/>
          </a:p>
        </p:txBody>
      </p:sp>
      <p:sp>
        <p:nvSpPr>
          <p:cNvPr id="6" name="Rectangle 5">
            <a:extLst>
              <a:ext uri="{FF2B5EF4-FFF2-40B4-BE49-F238E27FC236}">
                <a16:creationId xmlns:a16="http://schemas.microsoft.com/office/drawing/2014/main" id="{C4256012-8FA1-A94E-B578-7C7B2B7EAC63}"/>
              </a:ext>
            </a:extLst>
          </p:cNvPr>
          <p:cNvSpPr/>
          <p:nvPr/>
        </p:nvSpPr>
        <p:spPr>
          <a:xfrm>
            <a:off x="952500" y="4054207"/>
            <a:ext cx="4830346" cy="3600986"/>
          </a:xfrm>
          <a:prstGeom prst="rect">
            <a:avLst/>
          </a:prstGeom>
        </p:spPr>
        <p:txBody>
          <a:bodyPr wrap="square">
            <a:spAutoFit/>
          </a:bodyPr>
          <a:lstStyle/>
          <a:p>
            <a:r>
              <a:rPr lang="en-US" sz="1800" b="0" dirty="0">
                <a:solidFill>
                  <a:schemeClr val="bg1"/>
                </a:solidFill>
              </a:rPr>
              <a:t>Data about individuals and organizations that should not be freely disseminated and </a:t>
            </a:r>
            <a:endParaRPr lang="he-IL" sz="1800" b="0" dirty="0">
              <a:solidFill>
                <a:schemeClr val="bg1"/>
              </a:solidFill>
            </a:endParaRPr>
          </a:p>
          <a:p>
            <a:pPr marL="342900" indent="-342900" algn="l">
              <a:buFont typeface="Arial" panose="020B0604020202020204" pitchFamily="34" charset="0"/>
              <a:buChar char="•"/>
            </a:pPr>
            <a:r>
              <a:rPr lang="en-US" dirty="0">
                <a:solidFill>
                  <a:schemeClr val="bg1"/>
                </a:solidFill>
              </a:rPr>
              <a:t>publicized</a:t>
            </a:r>
          </a:p>
          <a:p>
            <a:pPr marL="342900" lvl="1" indent="-342900" algn="l">
              <a:buFont typeface="Arial" panose="020B0604020202020204" pitchFamily="34" charset="0"/>
              <a:buChar char="•"/>
            </a:pPr>
            <a:r>
              <a:rPr lang="en-US" dirty="0">
                <a:solidFill>
                  <a:schemeClr val="bg1"/>
                </a:solidFill>
              </a:rPr>
              <a:t>Health</a:t>
            </a:r>
          </a:p>
          <a:p>
            <a:pPr marL="342900" lvl="1" indent="-342900" algn="l">
              <a:buFont typeface="Arial" panose="020B0604020202020204" pitchFamily="34" charset="0"/>
              <a:buChar char="•"/>
            </a:pPr>
            <a:r>
              <a:rPr lang="en-US" dirty="0">
                <a:solidFill>
                  <a:schemeClr val="bg1"/>
                </a:solidFill>
              </a:rPr>
              <a:t>Education</a:t>
            </a:r>
          </a:p>
          <a:p>
            <a:pPr marL="342900" lvl="1" indent="-342900" algn="l">
              <a:buFont typeface="Arial" panose="020B0604020202020204" pitchFamily="34" charset="0"/>
              <a:buChar char="•"/>
            </a:pPr>
            <a:r>
              <a:rPr lang="en-US" dirty="0">
                <a:solidFill>
                  <a:schemeClr val="bg1"/>
                </a:solidFill>
              </a:rPr>
              <a:t>Finance</a:t>
            </a:r>
          </a:p>
          <a:p>
            <a:pPr marL="342900" lvl="1" indent="-342900" algn="l">
              <a:buFont typeface="Arial" panose="020B0604020202020204" pitchFamily="34" charset="0"/>
              <a:buChar char="•"/>
            </a:pPr>
            <a:r>
              <a:rPr lang="en-US" dirty="0">
                <a:solidFill>
                  <a:schemeClr val="bg1"/>
                </a:solidFill>
              </a:rPr>
              <a:t>Demographic</a:t>
            </a:r>
          </a:p>
          <a:p>
            <a:pPr marL="342900" lvl="1" indent="-342900" algn="l">
              <a:buFont typeface="Arial" panose="020B0604020202020204" pitchFamily="34" charset="0"/>
              <a:buChar char="•"/>
            </a:pPr>
            <a:r>
              <a:rPr lang="en-US" dirty="0">
                <a:solidFill>
                  <a:schemeClr val="bg1"/>
                </a:solidFill>
              </a:rPr>
              <a:t>Criminal</a:t>
            </a:r>
          </a:p>
          <a:p>
            <a:pPr marL="342900" lvl="1" indent="-342900" algn="l">
              <a:buFont typeface="Arial" panose="020B0604020202020204" pitchFamily="34" charset="0"/>
              <a:buChar char="•"/>
            </a:pPr>
            <a:r>
              <a:rPr lang="en-US" dirty="0">
                <a:solidFill>
                  <a:schemeClr val="bg1"/>
                </a:solidFill>
              </a:rPr>
              <a:t>Location</a:t>
            </a:r>
          </a:p>
          <a:p>
            <a:pPr marL="342900" lvl="1" indent="-342900" algn="l">
              <a:buFont typeface="Arial" panose="020B0604020202020204" pitchFamily="34" charset="0"/>
              <a:buChar char="•"/>
            </a:pPr>
            <a:r>
              <a:rPr lang="en-US" dirty="0">
                <a:solidFill>
                  <a:schemeClr val="bg1"/>
                </a:solidFill>
              </a:rPr>
              <a:t>Behavior</a:t>
            </a:r>
          </a:p>
        </p:txBody>
      </p:sp>
      <p:sp>
        <p:nvSpPr>
          <p:cNvPr id="12" name="Rectangle 11">
            <a:extLst>
              <a:ext uri="{FF2B5EF4-FFF2-40B4-BE49-F238E27FC236}">
                <a16:creationId xmlns:a16="http://schemas.microsoft.com/office/drawing/2014/main" id="{72B6190C-D778-7C48-B307-1E672B2686F9}"/>
              </a:ext>
            </a:extLst>
          </p:cNvPr>
          <p:cNvSpPr/>
          <p:nvPr/>
        </p:nvSpPr>
        <p:spPr>
          <a:xfrm>
            <a:off x="7458454" y="9275881"/>
            <a:ext cx="5976315" cy="369332"/>
          </a:xfrm>
          <a:prstGeom prst="rect">
            <a:avLst/>
          </a:prstGeom>
        </p:spPr>
        <p:txBody>
          <a:bodyPr wrap="square">
            <a:spAutoFit/>
          </a:bodyPr>
          <a:lstStyle/>
          <a:p>
            <a:pPr rtl="1"/>
            <a:r>
              <a:rPr lang="en-US" sz="1800" dirty="0">
                <a:solidFill>
                  <a:srgbClr val="465466"/>
                </a:solidFill>
              </a:rPr>
              <a:t>Credit: http://www.datascience4all.org/</a:t>
            </a:r>
            <a:endParaRPr lang="en-IL" sz="1800" dirty="0"/>
          </a:p>
        </p:txBody>
      </p:sp>
    </p:spTree>
    <p:extLst>
      <p:ext uri="{BB962C8B-B14F-4D97-AF65-F5344CB8AC3E}">
        <p14:creationId xmlns:p14="http://schemas.microsoft.com/office/powerpoint/2010/main" val="1798596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solidFill>
                  <a:srgbClr val="C00000"/>
                </a:solidFill>
              </a:rPr>
              <a:t>Sensitive Data</a:t>
            </a:r>
          </a:p>
        </p:txBody>
      </p:sp>
      <p:sp>
        <p:nvSpPr>
          <p:cNvPr id="7" name="Slide Number Placeholder 6"/>
          <p:cNvSpPr>
            <a:spLocks noGrp="1"/>
          </p:cNvSpPr>
          <p:nvPr>
            <p:ph type="sldNum" sz="quarter" idx="12"/>
          </p:nvPr>
        </p:nvSpPr>
        <p:spPr>
          <a:xfrm>
            <a:off x="6333904" y="9296400"/>
            <a:ext cx="330219" cy="348813"/>
          </a:xfrm>
        </p:spPr>
        <p:txBody>
          <a:bodyPr/>
          <a:lstStyle/>
          <a:p>
            <a:fld id="{9F2F5E10-5301-4EE6-90D2-A6C4A3F62BED}" type="slidenum">
              <a:rPr lang="en-US" smtClean="0"/>
              <a:t>12</a:t>
            </a:fld>
            <a:endParaRPr lang="en-US"/>
          </a:p>
        </p:txBody>
      </p:sp>
      <p:pic>
        <p:nvPicPr>
          <p:cNvPr id="9" name="Picture 8"/>
          <p:cNvPicPr>
            <a:picLocks noChangeAspect="1"/>
          </p:cNvPicPr>
          <p:nvPr/>
        </p:nvPicPr>
        <p:blipFill>
          <a:blip r:embed="rId2"/>
          <a:stretch>
            <a:fillRect/>
          </a:stretch>
        </p:blipFill>
        <p:spPr>
          <a:xfrm>
            <a:off x="1310850" y="3766426"/>
            <a:ext cx="9787089" cy="5521899"/>
          </a:xfrm>
          <a:prstGeom prst="rect">
            <a:avLst/>
          </a:prstGeom>
        </p:spPr>
      </p:pic>
      <p:sp>
        <p:nvSpPr>
          <p:cNvPr id="10" name="Rounded Rectangle 9"/>
          <p:cNvSpPr/>
          <p:nvPr/>
        </p:nvSpPr>
        <p:spPr>
          <a:xfrm>
            <a:off x="1959905" y="3888961"/>
            <a:ext cx="6003157" cy="5399363"/>
          </a:xfrm>
          <a:prstGeom prst="roundRect">
            <a:avLst>
              <a:gd name="adj" fmla="val 3241"/>
            </a:avLst>
          </a:prstGeom>
          <a:noFill/>
          <a:ln w="57150" cmpd="sng">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413"/>
          </a:p>
        </p:txBody>
      </p:sp>
      <p:sp>
        <p:nvSpPr>
          <p:cNvPr id="11" name="TextBox 10"/>
          <p:cNvSpPr txBox="1"/>
          <p:nvPr/>
        </p:nvSpPr>
        <p:spPr>
          <a:xfrm>
            <a:off x="2699844" y="3219802"/>
            <a:ext cx="3815467" cy="617541"/>
          </a:xfrm>
          <a:prstGeom prst="rect">
            <a:avLst/>
          </a:prstGeom>
          <a:noFill/>
        </p:spPr>
        <p:txBody>
          <a:bodyPr wrap="none" rtlCol="0">
            <a:spAutoFit/>
          </a:bodyPr>
          <a:lstStyle/>
          <a:p>
            <a:r>
              <a:rPr lang="en-US" sz="3413" dirty="0">
                <a:solidFill>
                  <a:srgbClr val="FF6600"/>
                </a:solidFill>
              </a:rPr>
              <a:t>identifying values</a:t>
            </a:r>
          </a:p>
        </p:txBody>
      </p:sp>
      <p:sp>
        <p:nvSpPr>
          <p:cNvPr id="12" name="TextBox 11"/>
          <p:cNvSpPr txBox="1"/>
          <p:nvPr/>
        </p:nvSpPr>
        <p:spPr>
          <a:xfrm>
            <a:off x="7965558" y="3200959"/>
            <a:ext cx="3921265" cy="617541"/>
          </a:xfrm>
          <a:prstGeom prst="rect">
            <a:avLst/>
          </a:prstGeom>
          <a:noFill/>
        </p:spPr>
        <p:txBody>
          <a:bodyPr wrap="none" rtlCol="0">
            <a:spAutoFit/>
          </a:bodyPr>
          <a:lstStyle/>
          <a:p>
            <a:r>
              <a:rPr lang="en-US" sz="3413" dirty="0">
                <a:solidFill>
                  <a:srgbClr val="FF6600"/>
                </a:solidFill>
              </a:rPr>
              <a:t>sensitive attribute</a:t>
            </a:r>
          </a:p>
        </p:txBody>
      </p:sp>
      <p:sp>
        <p:nvSpPr>
          <p:cNvPr id="13" name="Rounded Rectangle 12"/>
          <p:cNvSpPr/>
          <p:nvPr/>
        </p:nvSpPr>
        <p:spPr>
          <a:xfrm>
            <a:off x="8199503" y="3851659"/>
            <a:ext cx="2898436" cy="5399363"/>
          </a:xfrm>
          <a:prstGeom prst="roundRect">
            <a:avLst>
              <a:gd name="adj" fmla="val 3241"/>
            </a:avLst>
          </a:prstGeom>
          <a:noFill/>
          <a:ln w="57150" cmpd="sng">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413"/>
          </a:p>
        </p:txBody>
      </p:sp>
      <p:sp>
        <p:nvSpPr>
          <p:cNvPr id="14" name="Rectangle 13">
            <a:extLst>
              <a:ext uri="{FF2B5EF4-FFF2-40B4-BE49-F238E27FC236}">
                <a16:creationId xmlns:a16="http://schemas.microsoft.com/office/drawing/2014/main" id="{06E73016-B6F3-5644-B1D3-7CDA57BD8518}"/>
              </a:ext>
            </a:extLst>
          </p:cNvPr>
          <p:cNvSpPr/>
          <p:nvPr/>
        </p:nvSpPr>
        <p:spPr>
          <a:xfrm>
            <a:off x="6938032" y="9321483"/>
            <a:ext cx="5976315" cy="369332"/>
          </a:xfrm>
          <a:prstGeom prst="rect">
            <a:avLst/>
          </a:prstGeom>
        </p:spPr>
        <p:txBody>
          <a:bodyPr wrap="square">
            <a:spAutoFit/>
          </a:bodyPr>
          <a:lstStyle/>
          <a:p>
            <a:pPr rtl="1"/>
            <a:r>
              <a:rPr lang="en-US" sz="1800" dirty="0">
                <a:solidFill>
                  <a:srgbClr val="465466"/>
                </a:solidFill>
              </a:rPr>
              <a:t>Credit: http://www.datascience4all.org/</a:t>
            </a:r>
            <a:endParaRPr lang="en-IL" sz="1800" dirty="0"/>
          </a:p>
        </p:txBody>
      </p:sp>
    </p:spTree>
    <p:extLst>
      <p:ext uri="{BB962C8B-B14F-4D97-AF65-F5344CB8AC3E}">
        <p14:creationId xmlns:p14="http://schemas.microsoft.com/office/powerpoint/2010/main" val="3425477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11" name="Footer Placeholder 4"/>
          <p:cNvSpPr>
            <a:spLocks noGrp="1"/>
          </p:cNvSpPr>
          <p:nvPr>
            <p:ph type="ftr" sz="quarter" idx="11"/>
          </p:nvPr>
        </p:nvSpPr>
        <p:spPr/>
        <p:txBody>
          <a:bodyPr/>
          <a:lstStyle/>
          <a:p>
            <a:r>
              <a:rPr lang="en-US" altLang="ko-KR"/>
              <a:t>Yolanda Gil    gil@isi.edu</a:t>
            </a:r>
          </a:p>
        </p:txBody>
      </p:sp>
      <p:sp>
        <p:nvSpPr>
          <p:cNvPr id="1480706" name="Rectangle 2"/>
          <p:cNvSpPr>
            <a:spLocks noGrp="1" noChangeArrowheads="1"/>
          </p:cNvSpPr>
          <p:nvPr>
            <p:ph type="title"/>
          </p:nvPr>
        </p:nvSpPr>
        <p:spPr>
          <a:xfrm>
            <a:off x="316900" y="0"/>
            <a:ext cx="4011261" cy="2503259"/>
          </a:xfrm>
        </p:spPr>
        <p:txBody>
          <a:bodyPr>
            <a:normAutofit fontScale="90000"/>
          </a:bodyPr>
          <a:lstStyle/>
          <a:p>
            <a:r>
              <a:rPr lang="en-US" sz="3413" dirty="0">
                <a:solidFill>
                  <a:srgbClr val="FF0000"/>
                </a:solidFill>
              </a:rPr>
              <a:t>OECD</a:t>
            </a:r>
            <a:r>
              <a:rPr lang="en-US" sz="3413" dirty="0">
                <a:solidFill>
                  <a:srgbClr val="FF0000"/>
                </a:solidFill>
                <a:latin typeface="Arial"/>
              </a:rPr>
              <a:t>’</a:t>
            </a:r>
            <a:r>
              <a:rPr lang="en-US" sz="3413" dirty="0">
                <a:solidFill>
                  <a:srgbClr val="FF0000"/>
                </a:solidFill>
              </a:rPr>
              <a:t>s Eight Principles of Fair Information Practices </a:t>
            </a:r>
            <a:br>
              <a:rPr lang="en-US" sz="3413" dirty="0">
                <a:solidFill>
                  <a:srgbClr val="FF0000"/>
                </a:solidFill>
              </a:rPr>
            </a:br>
            <a:r>
              <a:rPr lang="en-US" sz="3413" dirty="0">
                <a:solidFill>
                  <a:schemeClr val="bg1"/>
                </a:solidFill>
              </a:rPr>
              <a:t>[OECD 1980]</a:t>
            </a:r>
          </a:p>
        </p:txBody>
      </p:sp>
      <p:sp>
        <p:nvSpPr>
          <p:cNvPr id="1480707" name="Rectangle 3"/>
          <p:cNvSpPr>
            <a:spLocks noGrp="1" noChangeArrowheads="1"/>
          </p:cNvSpPr>
          <p:nvPr>
            <p:ph type="body" idx="1"/>
          </p:nvPr>
        </p:nvSpPr>
        <p:spPr>
          <a:xfrm>
            <a:off x="174295" y="3089465"/>
            <a:ext cx="4160639" cy="5905522"/>
          </a:xfrm>
        </p:spPr>
        <p:txBody>
          <a:bodyPr>
            <a:normAutofit fontScale="92500" lnSpcReduction="20000"/>
          </a:bodyPr>
          <a:lstStyle/>
          <a:p>
            <a:r>
              <a:rPr lang="en-US" sz="3413" dirty="0">
                <a:solidFill>
                  <a:schemeClr val="bg1"/>
                </a:solidFill>
              </a:rPr>
              <a:t>A framework for privacy protection</a:t>
            </a:r>
          </a:p>
          <a:p>
            <a:r>
              <a:rPr lang="en-US" sz="3413" dirty="0">
                <a:solidFill>
                  <a:schemeClr val="bg1"/>
                </a:solidFill>
              </a:rPr>
              <a:t>Protect </a:t>
            </a:r>
            <a:r>
              <a:rPr lang="en-US" sz="3413" u="sng" dirty="0">
                <a:solidFill>
                  <a:schemeClr val="bg1"/>
                </a:solidFill>
              </a:rPr>
              <a:t>use</a:t>
            </a:r>
          </a:p>
          <a:p>
            <a:pPr lvl="1"/>
            <a:r>
              <a:rPr lang="en-US" sz="2844" dirty="0">
                <a:solidFill>
                  <a:schemeClr val="bg1"/>
                </a:solidFill>
              </a:rPr>
              <a:t>Collection for a purpose</a:t>
            </a:r>
          </a:p>
          <a:p>
            <a:pPr lvl="1"/>
            <a:r>
              <a:rPr lang="en-US" sz="2844" dirty="0">
                <a:solidFill>
                  <a:schemeClr val="bg1"/>
                </a:solidFill>
              </a:rPr>
              <a:t>Use only for authorized purpose</a:t>
            </a:r>
          </a:p>
          <a:p>
            <a:pPr lvl="1"/>
            <a:r>
              <a:rPr lang="en-US" sz="2844" dirty="0">
                <a:solidFill>
                  <a:schemeClr val="bg1"/>
                </a:solidFill>
              </a:rPr>
              <a:t>Accountability throughout these principles</a:t>
            </a:r>
          </a:p>
          <a:p>
            <a:endParaRPr lang="en-US" dirty="0">
              <a:solidFill>
                <a:schemeClr val="bg1"/>
              </a:solidFill>
            </a:endParaRPr>
          </a:p>
        </p:txBody>
      </p:sp>
      <p:graphicFrame>
        <p:nvGraphicFramePr>
          <p:cNvPr id="1480708" name="Object 4"/>
          <p:cNvGraphicFramePr>
            <a:graphicFrameLocks noChangeAspect="1"/>
          </p:cNvGraphicFramePr>
          <p:nvPr>
            <p:extLst>
              <p:ext uri="{D42A27DB-BD31-4B8C-83A1-F6EECF244321}">
                <p14:modId xmlns:p14="http://schemas.microsoft.com/office/powerpoint/2010/main" val="61640083"/>
              </p:ext>
            </p:extLst>
          </p:nvPr>
        </p:nvGraphicFramePr>
        <p:xfrm>
          <a:off x="4339449" y="196428"/>
          <a:ext cx="8654063" cy="9579750"/>
        </p:xfrm>
        <a:graphic>
          <a:graphicData uri="http://schemas.openxmlformats.org/presentationml/2006/ole">
            <mc:AlternateContent xmlns:mc="http://schemas.openxmlformats.org/markup-compatibility/2006">
              <mc:Choice xmlns:v="urn:schemas-microsoft-com:vml" Requires="v">
                <p:oleObj name="Document" r:id="rId2" imgW="6083300" imgH="6159500" progId="Word.Document.8">
                  <p:embed/>
                </p:oleObj>
              </mc:Choice>
              <mc:Fallback>
                <p:oleObj name="Document" r:id="rId2" imgW="6083300" imgH="6159500" progId="Word.Document.8">
                  <p:embed/>
                  <p:pic>
                    <p:nvPicPr>
                      <p:cNvPr id="1480708" name="Object 4"/>
                      <p:cNvPicPr>
                        <a:picLocks noChangeAspect="1" noChangeArrowheads="1"/>
                      </p:cNvPicPr>
                      <p:nvPr/>
                    </p:nvPicPr>
                    <p:blipFill>
                      <a:blip r:embed="rId3"/>
                      <a:srcRect/>
                      <a:stretch>
                        <a:fillRect/>
                      </a:stretch>
                    </p:blipFill>
                    <p:spPr bwMode="auto">
                      <a:xfrm>
                        <a:off x="4339449" y="196428"/>
                        <a:ext cx="8654063" cy="9579750"/>
                      </a:xfrm>
                      <a:prstGeom prst="rect">
                        <a:avLst/>
                      </a:prstGeom>
                      <a:solidFill>
                        <a:schemeClr val="tx1">
                          <a:lumMod val="95000"/>
                        </a:schemeClr>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480709" name="Rectangle 5"/>
          <p:cNvSpPr>
            <a:spLocks noChangeArrowheads="1"/>
          </p:cNvSpPr>
          <p:nvPr/>
        </p:nvSpPr>
        <p:spPr bwMode="auto">
          <a:xfrm>
            <a:off x="4551680" y="4009813"/>
            <a:ext cx="1842347" cy="866987"/>
          </a:xfrm>
          <a:prstGeom prst="rect">
            <a:avLst/>
          </a:prstGeom>
          <a:noFill/>
          <a:ln w="38100">
            <a:solidFill>
              <a:srgbClr val="74A51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3413"/>
          </a:p>
        </p:txBody>
      </p:sp>
      <p:sp>
        <p:nvSpPr>
          <p:cNvPr id="1480710" name="Rectangle 6"/>
          <p:cNvSpPr>
            <a:spLocks noChangeArrowheads="1"/>
          </p:cNvSpPr>
          <p:nvPr/>
        </p:nvSpPr>
        <p:spPr bwMode="auto">
          <a:xfrm>
            <a:off x="4551680" y="8548181"/>
            <a:ext cx="1842347" cy="866987"/>
          </a:xfrm>
          <a:prstGeom prst="rect">
            <a:avLst/>
          </a:prstGeom>
          <a:noFill/>
          <a:ln w="38100">
            <a:solidFill>
              <a:srgbClr val="74A51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3413"/>
          </a:p>
        </p:txBody>
      </p:sp>
      <p:sp>
        <p:nvSpPr>
          <p:cNvPr id="1480711" name="Rectangle 7"/>
          <p:cNvSpPr>
            <a:spLocks noChangeArrowheads="1"/>
          </p:cNvSpPr>
          <p:nvPr/>
        </p:nvSpPr>
        <p:spPr bwMode="auto">
          <a:xfrm>
            <a:off x="4551680" y="2817707"/>
            <a:ext cx="1842347" cy="1083733"/>
          </a:xfrm>
          <a:prstGeom prst="rect">
            <a:avLst/>
          </a:prstGeom>
          <a:noFill/>
          <a:ln w="38100">
            <a:solidFill>
              <a:srgbClr val="74A51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3413"/>
          </a:p>
        </p:txBody>
      </p:sp>
      <p:sp>
        <p:nvSpPr>
          <p:cNvPr id="1480712" name="Rectangle 8"/>
          <p:cNvSpPr>
            <a:spLocks noChangeArrowheads="1"/>
          </p:cNvSpPr>
          <p:nvPr/>
        </p:nvSpPr>
        <p:spPr bwMode="auto">
          <a:xfrm>
            <a:off x="4551680" y="4985173"/>
            <a:ext cx="1842347" cy="1192107"/>
          </a:xfrm>
          <a:prstGeom prst="rect">
            <a:avLst/>
          </a:prstGeom>
          <a:noFill/>
          <a:ln w="38100">
            <a:solidFill>
              <a:srgbClr val="74A51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3413"/>
          </a:p>
        </p:txBody>
      </p:sp>
      <p:sp>
        <p:nvSpPr>
          <p:cNvPr id="1480713" name="Rectangle 9"/>
          <p:cNvSpPr>
            <a:spLocks noChangeArrowheads="1"/>
          </p:cNvSpPr>
          <p:nvPr/>
        </p:nvSpPr>
        <p:spPr bwMode="auto">
          <a:xfrm>
            <a:off x="4551680" y="6333184"/>
            <a:ext cx="1842347" cy="866987"/>
          </a:xfrm>
          <a:prstGeom prst="rect">
            <a:avLst/>
          </a:prstGeom>
          <a:noFill/>
          <a:ln w="38100">
            <a:solidFill>
              <a:srgbClr val="74A51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3413"/>
          </a:p>
        </p:txBody>
      </p:sp>
      <p:sp>
        <p:nvSpPr>
          <p:cNvPr id="12" name="Rectangle 11">
            <a:extLst>
              <a:ext uri="{FF2B5EF4-FFF2-40B4-BE49-F238E27FC236}">
                <a16:creationId xmlns:a16="http://schemas.microsoft.com/office/drawing/2014/main" id="{6664EBDE-19FC-B84E-B67E-12325BB97684}"/>
              </a:ext>
            </a:extLst>
          </p:cNvPr>
          <p:cNvSpPr/>
          <p:nvPr/>
        </p:nvSpPr>
        <p:spPr>
          <a:xfrm>
            <a:off x="-733544" y="9372506"/>
            <a:ext cx="5976315" cy="369332"/>
          </a:xfrm>
          <a:prstGeom prst="rect">
            <a:avLst/>
          </a:prstGeom>
        </p:spPr>
        <p:txBody>
          <a:bodyPr wrap="square">
            <a:spAutoFit/>
          </a:bodyPr>
          <a:lstStyle/>
          <a:p>
            <a:pPr rtl="1"/>
            <a:r>
              <a:rPr lang="en-US" sz="1800" dirty="0">
                <a:solidFill>
                  <a:srgbClr val="465466"/>
                </a:solidFill>
              </a:rPr>
              <a:t>Credit: http://www.datascience4all.org/</a:t>
            </a:r>
            <a:endParaRPr lang="en-IL" sz="1800" dirty="0"/>
          </a:p>
        </p:txBody>
      </p:sp>
    </p:spTree>
    <p:extLst>
      <p:ext uri="{BB962C8B-B14F-4D97-AF65-F5344CB8AC3E}">
        <p14:creationId xmlns:p14="http://schemas.microsoft.com/office/powerpoint/2010/main" val="3976983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solidFill>
                  <a:srgbClr val="FF0000"/>
                </a:solidFill>
              </a:rPr>
              <a:t>Anonymization</a:t>
            </a:r>
            <a:r>
              <a:rPr lang="en-US" dirty="0">
                <a:solidFill>
                  <a:srgbClr val="FF0000"/>
                </a:solidFill>
              </a:rPr>
              <a:t> Techniques</a:t>
            </a:r>
          </a:p>
        </p:txBody>
      </p:sp>
      <p:sp>
        <p:nvSpPr>
          <p:cNvPr id="4" name="Slide Number Placeholder 3"/>
          <p:cNvSpPr>
            <a:spLocks noGrp="1"/>
          </p:cNvSpPr>
          <p:nvPr>
            <p:ph type="sldNum" sz="quarter" idx="12"/>
          </p:nvPr>
        </p:nvSpPr>
        <p:spPr>
          <a:xfrm>
            <a:off x="6333904" y="9296400"/>
            <a:ext cx="330219" cy="348813"/>
          </a:xfrm>
        </p:spPr>
        <p:txBody>
          <a:bodyPr/>
          <a:lstStyle/>
          <a:p>
            <a:fld id="{9F2F5E10-5301-4EE6-90D2-A6C4A3F62BED}" type="slidenum">
              <a:rPr lang="en-US" smtClean="0"/>
              <a:t>14</a:t>
            </a:fld>
            <a:endParaRPr lang="en-US"/>
          </a:p>
        </p:txBody>
      </p:sp>
      <p:sp>
        <p:nvSpPr>
          <p:cNvPr id="9" name="Rectangle 8">
            <a:extLst>
              <a:ext uri="{FF2B5EF4-FFF2-40B4-BE49-F238E27FC236}">
                <a16:creationId xmlns:a16="http://schemas.microsoft.com/office/drawing/2014/main" id="{25C75EE9-B48F-D345-884B-3392851A9AF3}"/>
              </a:ext>
            </a:extLst>
          </p:cNvPr>
          <p:cNvSpPr/>
          <p:nvPr/>
        </p:nvSpPr>
        <p:spPr>
          <a:xfrm>
            <a:off x="2763520" y="3157925"/>
            <a:ext cx="8407400" cy="4893647"/>
          </a:xfrm>
          <a:prstGeom prst="rect">
            <a:avLst/>
          </a:prstGeom>
        </p:spPr>
        <p:txBody>
          <a:bodyPr wrap="square">
            <a:spAutoFit/>
          </a:bodyPr>
          <a:lstStyle/>
          <a:p>
            <a:pPr marL="342900" indent="-342900" algn="l">
              <a:buFont typeface="Arial" panose="020B0604020202020204" pitchFamily="34" charset="0"/>
              <a:buChar char="•"/>
            </a:pPr>
            <a:r>
              <a:rPr lang="en-US" b="0" dirty="0">
                <a:solidFill>
                  <a:schemeClr val="bg1"/>
                </a:solidFill>
              </a:rPr>
              <a:t>Replace identifiers with randomly-generated identifiers</a:t>
            </a:r>
            <a:endParaRPr lang="he-IL" b="0" dirty="0">
              <a:solidFill>
                <a:schemeClr val="bg1"/>
              </a:solidFill>
            </a:endParaRPr>
          </a:p>
          <a:p>
            <a:pPr lvl="3" indent="0" algn="l"/>
            <a:r>
              <a:rPr lang="he-IL" b="0" dirty="0">
                <a:solidFill>
                  <a:schemeClr val="bg1"/>
                </a:solidFill>
              </a:rPr>
              <a:t>        </a:t>
            </a:r>
            <a:r>
              <a:rPr lang="en-US" b="0" dirty="0" err="1">
                <a:solidFill>
                  <a:schemeClr val="bg1"/>
                </a:solidFill>
              </a:rPr>
              <a:t>Eg</a:t>
            </a:r>
            <a:r>
              <a:rPr lang="en-US" b="0" dirty="0">
                <a:solidFill>
                  <a:schemeClr val="bg1"/>
                </a:solidFill>
              </a:rPr>
              <a:t>: “Jane Krakowski” -&gt; “Patient6479”</a:t>
            </a:r>
          </a:p>
          <a:p>
            <a:pPr marL="342900" indent="-342900" algn="l">
              <a:buFont typeface="Arial" panose="020B0604020202020204" pitchFamily="34" charset="0"/>
              <a:buChar char="•"/>
            </a:pPr>
            <a:r>
              <a:rPr lang="en-US" b="0" dirty="0">
                <a:solidFill>
                  <a:schemeClr val="bg1"/>
                </a:solidFill>
              </a:rPr>
              <a:t>Abstraction: Replace values by ranges</a:t>
            </a:r>
            <a:endParaRPr lang="he-IL" b="0" dirty="0">
              <a:solidFill>
                <a:schemeClr val="bg1"/>
              </a:solidFill>
            </a:endParaRPr>
          </a:p>
          <a:p>
            <a:pPr lvl="1" algn="l"/>
            <a:r>
              <a:rPr lang="he-IL" b="0" dirty="0">
                <a:solidFill>
                  <a:schemeClr val="bg1"/>
                </a:solidFill>
              </a:rPr>
              <a:t> </a:t>
            </a:r>
            <a:r>
              <a:rPr lang="en-US" b="0" dirty="0" err="1">
                <a:solidFill>
                  <a:schemeClr val="bg1"/>
                </a:solidFill>
              </a:rPr>
              <a:t>Eg</a:t>
            </a:r>
            <a:r>
              <a:rPr lang="en-US" b="0" dirty="0">
                <a:solidFill>
                  <a:schemeClr val="bg1"/>
                </a:solidFill>
              </a:rPr>
              <a:t>: Check-in date: 3/1/16 -&gt; Check-in date: Spring 2016</a:t>
            </a:r>
          </a:p>
          <a:p>
            <a:pPr lvl="1" algn="l"/>
            <a:r>
              <a:rPr lang="he-IL" b="0" dirty="0">
                <a:solidFill>
                  <a:schemeClr val="bg1"/>
                </a:solidFill>
              </a:rPr>
              <a:t> </a:t>
            </a:r>
            <a:r>
              <a:rPr lang="en-US" b="0" dirty="0" err="1">
                <a:solidFill>
                  <a:schemeClr val="bg1"/>
                </a:solidFill>
              </a:rPr>
              <a:t>Eg</a:t>
            </a:r>
            <a:r>
              <a:rPr lang="en-US" b="0" dirty="0">
                <a:solidFill>
                  <a:schemeClr val="bg1"/>
                </a:solidFill>
              </a:rPr>
              <a:t>: Replace zip code by state</a:t>
            </a:r>
          </a:p>
          <a:p>
            <a:pPr marL="342900" indent="-342900" algn="l">
              <a:buFont typeface="Arial" panose="020B0604020202020204" pitchFamily="34" charset="0"/>
              <a:buChar char="•"/>
            </a:pPr>
            <a:r>
              <a:rPr lang="en-US" b="0" dirty="0">
                <a:solidFill>
                  <a:schemeClr val="bg1"/>
                </a:solidFill>
              </a:rPr>
              <a:t>Cluster data points and replace individuals by their cluster centroid</a:t>
            </a:r>
          </a:p>
          <a:p>
            <a:pPr lvl="1" algn="l"/>
            <a:r>
              <a:rPr lang="he-IL" b="0" dirty="0">
                <a:solidFill>
                  <a:schemeClr val="bg1"/>
                </a:solidFill>
              </a:rPr>
              <a:t> </a:t>
            </a:r>
            <a:r>
              <a:rPr lang="en-US" b="0" dirty="0" err="1">
                <a:solidFill>
                  <a:schemeClr val="bg1"/>
                </a:solidFill>
              </a:rPr>
              <a:t>Eg</a:t>
            </a:r>
            <a:r>
              <a:rPr lang="en-US" b="0" dirty="0">
                <a:solidFill>
                  <a:schemeClr val="bg1"/>
                </a:solidFill>
              </a:rPr>
              <a:t> Ages: 21, 25, 28, 27, 18 -&gt; 5 individuals with nominal </a:t>
            </a:r>
            <a:r>
              <a:rPr lang="he-IL" b="0" dirty="0">
                <a:solidFill>
                  <a:schemeClr val="bg1"/>
                </a:solidFill>
              </a:rPr>
              <a:t>  </a:t>
            </a:r>
          </a:p>
          <a:p>
            <a:pPr lvl="1" algn="l"/>
            <a:r>
              <a:rPr lang="he-IL" b="0" dirty="0">
                <a:solidFill>
                  <a:schemeClr val="bg1"/>
                </a:solidFill>
              </a:rPr>
              <a:t> </a:t>
            </a:r>
            <a:r>
              <a:rPr lang="en-US" b="0" dirty="0">
                <a:solidFill>
                  <a:schemeClr val="bg1"/>
                </a:solidFill>
              </a:rPr>
              <a:t>age of 24</a:t>
            </a:r>
          </a:p>
          <a:p>
            <a:pPr marL="342900" indent="-342900" algn="l">
              <a:buFont typeface="Arial" panose="020B0604020202020204" pitchFamily="34" charset="0"/>
              <a:buChar char="•"/>
            </a:pPr>
            <a:r>
              <a:rPr lang="en-US" b="0" dirty="0">
                <a:solidFill>
                  <a:schemeClr val="bg1"/>
                </a:solidFill>
              </a:rPr>
              <a:t>Remove values</a:t>
            </a:r>
          </a:p>
          <a:p>
            <a:pPr lvl="1" algn="l"/>
            <a:r>
              <a:rPr lang="en-US" b="0" dirty="0" err="1">
                <a:solidFill>
                  <a:schemeClr val="bg1"/>
                </a:solidFill>
              </a:rPr>
              <a:t>Eg</a:t>
            </a:r>
            <a:r>
              <a:rPr lang="en-US" b="0" dirty="0">
                <a:solidFill>
                  <a:schemeClr val="bg1"/>
                </a:solidFill>
              </a:rPr>
              <a:t>: Omit birth date</a:t>
            </a:r>
          </a:p>
          <a:p>
            <a:pPr algn="l"/>
            <a:endParaRPr lang="en-US" b="0" dirty="0">
              <a:solidFill>
                <a:schemeClr val="bg1"/>
              </a:solidFill>
            </a:endParaRPr>
          </a:p>
          <a:p>
            <a:pPr algn="l"/>
            <a:endParaRPr lang="en-US" b="0" dirty="0">
              <a:solidFill>
                <a:schemeClr val="bg1"/>
              </a:solidFill>
            </a:endParaRPr>
          </a:p>
        </p:txBody>
      </p:sp>
      <p:sp>
        <p:nvSpPr>
          <p:cNvPr id="10" name="Rectangle 9">
            <a:extLst>
              <a:ext uri="{FF2B5EF4-FFF2-40B4-BE49-F238E27FC236}">
                <a16:creationId xmlns:a16="http://schemas.microsoft.com/office/drawing/2014/main" id="{304AF5E1-5812-3144-84AC-FACFF6D905ED}"/>
              </a:ext>
            </a:extLst>
          </p:cNvPr>
          <p:cNvSpPr/>
          <p:nvPr/>
        </p:nvSpPr>
        <p:spPr>
          <a:xfrm>
            <a:off x="7656574" y="9275881"/>
            <a:ext cx="5976315" cy="369332"/>
          </a:xfrm>
          <a:prstGeom prst="rect">
            <a:avLst/>
          </a:prstGeom>
        </p:spPr>
        <p:txBody>
          <a:bodyPr wrap="square">
            <a:spAutoFit/>
          </a:bodyPr>
          <a:lstStyle/>
          <a:p>
            <a:pPr rtl="1"/>
            <a:r>
              <a:rPr lang="en-US" sz="1800" dirty="0">
                <a:solidFill>
                  <a:srgbClr val="465466"/>
                </a:solidFill>
              </a:rPr>
              <a:t>Credit: http://www.datascience4all.org/</a:t>
            </a:r>
            <a:endParaRPr lang="en-IL" sz="1800" dirty="0"/>
          </a:p>
        </p:txBody>
      </p:sp>
    </p:spTree>
    <p:extLst>
      <p:ext uri="{BB962C8B-B14F-4D97-AF65-F5344CB8AC3E}">
        <p14:creationId xmlns:p14="http://schemas.microsoft.com/office/powerpoint/2010/main" val="1779162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5400" dirty="0">
                <a:solidFill>
                  <a:srgbClr val="C00000"/>
                </a:solidFill>
              </a:rPr>
              <a:t>Problems with </a:t>
            </a:r>
            <a:br>
              <a:rPr lang="en-US" sz="5400" dirty="0">
                <a:solidFill>
                  <a:srgbClr val="C00000"/>
                </a:solidFill>
              </a:rPr>
            </a:br>
            <a:r>
              <a:rPr lang="en-US" sz="5400" dirty="0" err="1">
                <a:solidFill>
                  <a:srgbClr val="C00000"/>
                </a:solidFill>
              </a:rPr>
              <a:t>Anonymization</a:t>
            </a:r>
            <a:r>
              <a:rPr lang="en-US" sz="5400" dirty="0">
                <a:solidFill>
                  <a:srgbClr val="C00000"/>
                </a:solidFill>
              </a:rPr>
              <a:t> Techniques </a:t>
            </a:r>
          </a:p>
        </p:txBody>
      </p:sp>
      <p:sp>
        <p:nvSpPr>
          <p:cNvPr id="3" name="Content Placeholder 2"/>
          <p:cNvSpPr>
            <a:spLocks noGrp="1"/>
          </p:cNvSpPr>
          <p:nvPr>
            <p:ph idx="1"/>
          </p:nvPr>
        </p:nvSpPr>
        <p:spPr>
          <a:xfrm>
            <a:off x="811963" y="2583330"/>
            <a:ext cx="11704320" cy="5534670"/>
          </a:xfrm>
        </p:spPr>
        <p:txBody>
          <a:bodyPr>
            <a:normAutofit fontScale="62500" lnSpcReduction="20000"/>
          </a:bodyPr>
          <a:lstStyle/>
          <a:p>
            <a:r>
              <a:rPr lang="en-US" sz="3698" dirty="0">
                <a:solidFill>
                  <a:schemeClr val="bg1"/>
                </a:solidFill>
              </a:rPr>
              <a:t>Limited use for research</a:t>
            </a:r>
          </a:p>
          <a:p>
            <a:pPr lvl="1"/>
            <a:r>
              <a:rPr lang="en-US" sz="3129" dirty="0">
                <a:solidFill>
                  <a:schemeClr val="bg1"/>
                </a:solidFill>
              </a:rPr>
              <a:t>Too coarse-grained</a:t>
            </a:r>
          </a:p>
          <a:p>
            <a:r>
              <a:rPr lang="en-US" sz="3698" dirty="0">
                <a:solidFill>
                  <a:schemeClr val="bg1"/>
                </a:solidFill>
              </a:rPr>
              <a:t>Re-identification</a:t>
            </a:r>
          </a:p>
          <a:p>
            <a:pPr lvl="1"/>
            <a:r>
              <a:rPr lang="en-US" sz="3129" dirty="0">
                <a:solidFill>
                  <a:schemeClr val="bg1"/>
                </a:solidFill>
              </a:rPr>
              <a:t>Re-identification is often trivial</a:t>
            </a:r>
          </a:p>
          <a:p>
            <a:pPr lvl="2"/>
            <a:r>
              <a:rPr lang="en-US" sz="3129" dirty="0">
                <a:solidFill>
                  <a:schemeClr val="bg1"/>
                </a:solidFill>
              </a:rPr>
              <a:t>E.g., </a:t>
            </a:r>
            <a:r>
              <a:rPr lang="en-US" sz="3129" dirty="0" err="1">
                <a:solidFill>
                  <a:schemeClr val="bg1"/>
                </a:solidFill>
              </a:rPr>
              <a:t>anomymized</a:t>
            </a:r>
            <a:r>
              <a:rPr lang="en-US" sz="3129" dirty="0">
                <a:solidFill>
                  <a:schemeClr val="bg1"/>
                </a:solidFill>
              </a:rPr>
              <a:t> list of students admitted showing undergraduate university and </a:t>
            </a:r>
            <a:r>
              <a:rPr lang="he-IL" sz="3129" dirty="0">
                <a:solidFill>
                  <a:schemeClr val="bg1"/>
                </a:solidFill>
              </a:rPr>
              <a:t> </a:t>
            </a:r>
            <a:r>
              <a:rPr lang="en-US" sz="3129" dirty="0">
                <a:solidFill>
                  <a:schemeClr val="bg1"/>
                </a:solidFill>
              </a:rPr>
              <a:t>average GPA</a:t>
            </a:r>
          </a:p>
          <a:p>
            <a:pPr lvl="1"/>
            <a:r>
              <a:rPr lang="en-US" sz="3129" dirty="0">
                <a:solidFill>
                  <a:schemeClr val="bg1"/>
                </a:solidFill>
              </a:rPr>
              <a:t>Re-identification is possible with high certainty in many cases</a:t>
            </a:r>
          </a:p>
          <a:p>
            <a:pPr lvl="2"/>
            <a:r>
              <a:rPr lang="en-US" sz="3129" dirty="0">
                <a:solidFill>
                  <a:schemeClr val="bg1"/>
                </a:solidFill>
              </a:rPr>
              <a:t>By linking the </a:t>
            </a:r>
            <a:r>
              <a:rPr lang="en-US" sz="3129" dirty="0" err="1">
                <a:solidFill>
                  <a:schemeClr val="bg1"/>
                </a:solidFill>
              </a:rPr>
              <a:t>anonymized</a:t>
            </a:r>
            <a:r>
              <a:rPr lang="en-US" sz="3129" dirty="0">
                <a:solidFill>
                  <a:schemeClr val="bg1"/>
                </a:solidFill>
              </a:rPr>
              <a:t> dataset with other public data that is not </a:t>
            </a:r>
            <a:r>
              <a:rPr lang="en-US" sz="3129" dirty="0" err="1">
                <a:solidFill>
                  <a:schemeClr val="bg1"/>
                </a:solidFill>
              </a:rPr>
              <a:t>anonymized</a:t>
            </a:r>
            <a:endParaRPr lang="en-US" sz="3129" dirty="0">
              <a:solidFill>
                <a:schemeClr val="bg1"/>
              </a:solidFill>
            </a:endParaRPr>
          </a:p>
        </p:txBody>
      </p:sp>
      <p:sp>
        <p:nvSpPr>
          <p:cNvPr id="4" name="Slide Number Placeholder 3"/>
          <p:cNvSpPr>
            <a:spLocks noGrp="1"/>
          </p:cNvSpPr>
          <p:nvPr>
            <p:ph type="sldNum" sz="quarter" idx="12"/>
          </p:nvPr>
        </p:nvSpPr>
        <p:spPr>
          <a:xfrm>
            <a:off x="6333904" y="9296400"/>
            <a:ext cx="330219" cy="348813"/>
          </a:xfrm>
        </p:spPr>
        <p:txBody>
          <a:bodyPr/>
          <a:lstStyle/>
          <a:p>
            <a:fld id="{9F2F5E10-5301-4EE6-90D2-A6C4A3F62BED}" type="slidenum">
              <a:rPr lang="en-US" smtClean="0"/>
              <a:t>15</a:t>
            </a:fld>
            <a:endParaRPr lang="en-US"/>
          </a:p>
        </p:txBody>
      </p:sp>
      <p:sp>
        <p:nvSpPr>
          <p:cNvPr id="5" name="Rectangle 4">
            <a:extLst>
              <a:ext uri="{FF2B5EF4-FFF2-40B4-BE49-F238E27FC236}">
                <a16:creationId xmlns:a16="http://schemas.microsoft.com/office/drawing/2014/main" id="{75C7722D-79ED-E349-B90C-4A39936D6C89}"/>
              </a:ext>
            </a:extLst>
          </p:cNvPr>
          <p:cNvSpPr/>
          <p:nvPr/>
        </p:nvSpPr>
        <p:spPr>
          <a:xfrm>
            <a:off x="7626094" y="9111734"/>
            <a:ext cx="5976315" cy="369332"/>
          </a:xfrm>
          <a:prstGeom prst="rect">
            <a:avLst/>
          </a:prstGeom>
        </p:spPr>
        <p:txBody>
          <a:bodyPr wrap="square">
            <a:spAutoFit/>
          </a:bodyPr>
          <a:lstStyle/>
          <a:p>
            <a:pPr rtl="1"/>
            <a:r>
              <a:rPr lang="en-US" sz="1800" dirty="0">
                <a:solidFill>
                  <a:srgbClr val="465466"/>
                </a:solidFill>
              </a:rPr>
              <a:t>Credit: http://www.datascience4all.org/</a:t>
            </a:r>
            <a:endParaRPr lang="en-IL" sz="1800" dirty="0"/>
          </a:p>
        </p:txBody>
      </p:sp>
    </p:spTree>
    <p:extLst>
      <p:ext uri="{BB962C8B-B14F-4D97-AF65-F5344CB8AC3E}">
        <p14:creationId xmlns:p14="http://schemas.microsoft.com/office/powerpoint/2010/main" val="1978369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3480" y="205685"/>
            <a:ext cx="11704320" cy="2498217"/>
          </a:xfrm>
        </p:spPr>
        <p:txBody>
          <a:bodyPr/>
          <a:lstStyle/>
          <a:p>
            <a:r>
              <a:rPr lang="en-US" sz="5120" dirty="0">
                <a:solidFill>
                  <a:srgbClr val="C00000"/>
                </a:solidFill>
              </a:rPr>
              <a:t>Examples of Re-Identification through Linking Data: (I) Medical Records</a:t>
            </a:r>
          </a:p>
        </p:txBody>
      </p:sp>
      <p:sp>
        <p:nvSpPr>
          <p:cNvPr id="5" name="Content Placeholder 4"/>
          <p:cNvSpPr>
            <a:spLocks noGrp="1"/>
          </p:cNvSpPr>
          <p:nvPr>
            <p:ph idx="1"/>
          </p:nvPr>
        </p:nvSpPr>
        <p:spPr>
          <a:xfrm>
            <a:off x="1052125" y="3398520"/>
            <a:ext cx="9905435" cy="1322816"/>
          </a:xfrm>
          <a:solidFill>
            <a:srgbClr val="FFFFFF"/>
          </a:solidFill>
          <a:ln>
            <a:solidFill>
              <a:srgbClr val="74A510"/>
            </a:solidFill>
          </a:ln>
        </p:spPr>
        <p:txBody>
          <a:bodyPr>
            <a:noAutofit/>
          </a:bodyPr>
          <a:lstStyle/>
          <a:p>
            <a:r>
              <a:rPr lang="en-US" sz="2800" dirty="0">
                <a:solidFill>
                  <a:schemeClr val="bg1"/>
                </a:solidFill>
              </a:rPr>
              <a:t>87% of the population can be uniquely identified based solely on birthdate, sex, and zip code</a:t>
            </a:r>
          </a:p>
          <a:p>
            <a:pPr lvl="1"/>
            <a:r>
              <a:rPr lang="en-US" sz="2400" dirty="0">
                <a:solidFill>
                  <a:schemeClr val="bg1"/>
                </a:solidFill>
              </a:rPr>
              <a:t>Most datasets even if anonymized contain this information</a:t>
            </a:r>
          </a:p>
        </p:txBody>
      </p:sp>
      <p:pic>
        <p:nvPicPr>
          <p:cNvPr id="3" name="Picture 2"/>
          <p:cNvPicPr>
            <a:picLocks noChangeAspect="1"/>
          </p:cNvPicPr>
          <p:nvPr/>
        </p:nvPicPr>
        <p:blipFill>
          <a:blip r:embed="rId3"/>
          <a:stretch>
            <a:fillRect/>
          </a:stretch>
        </p:blipFill>
        <p:spPr>
          <a:xfrm>
            <a:off x="2037279" y="4750146"/>
            <a:ext cx="7420548" cy="4514166"/>
          </a:xfrm>
          <a:prstGeom prst="rect">
            <a:avLst/>
          </a:prstGeom>
        </p:spPr>
      </p:pic>
      <p:sp>
        <p:nvSpPr>
          <p:cNvPr id="4" name="TextBox 3"/>
          <p:cNvSpPr txBox="1"/>
          <p:nvPr/>
        </p:nvSpPr>
        <p:spPr>
          <a:xfrm>
            <a:off x="1444734" y="9262704"/>
            <a:ext cx="9397124" cy="398699"/>
          </a:xfrm>
          <a:prstGeom prst="rect">
            <a:avLst/>
          </a:prstGeom>
          <a:noFill/>
        </p:spPr>
        <p:txBody>
          <a:bodyPr wrap="none" rtlCol="0">
            <a:spAutoFit/>
          </a:bodyPr>
          <a:lstStyle/>
          <a:p>
            <a:r>
              <a:rPr lang="en-US" sz="1991" dirty="0">
                <a:solidFill>
                  <a:srgbClr val="A6A6A6"/>
                </a:solidFill>
              </a:rPr>
              <a:t>http://</a:t>
            </a:r>
            <a:r>
              <a:rPr lang="en-US" sz="1991" dirty="0" err="1">
                <a:solidFill>
                  <a:srgbClr val="A6A6A6"/>
                </a:solidFill>
              </a:rPr>
              <a:t>dataprivacylab.org</a:t>
            </a:r>
            <a:r>
              <a:rPr lang="en-US" sz="1991" dirty="0">
                <a:solidFill>
                  <a:srgbClr val="A6A6A6"/>
                </a:solidFill>
              </a:rPr>
              <a:t>/</a:t>
            </a:r>
            <a:r>
              <a:rPr lang="en-US" sz="1991" dirty="0" err="1">
                <a:solidFill>
                  <a:srgbClr val="A6A6A6"/>
                </a:solidFill>
              </a:rPr>
              <a:t>dataprivacy</a:t>
            </a:r>
            <a:r>
              <a:rPr lang="en-US" sz="1991" dirty="0">
                <a:solidFill>
                  <a:srgbClr val="A6A6A6"/>
                </a:solidFill>
              </a:rPr>
              <a:t>/projects/</a:t>
            </a:r>
            <a:r>
              <a:rPr lang="en-US" sz="1991" dirty="0" err="1">
                <a:solidFill>
                  <a:srgbClr val="A6A6A6"/>
                </a:solidFill>
              </a:rPr>
              <a:t>kanonymity</a:t>
            </a:r>
            <a:r>
              <a:rPr lang="en-US" sz="1991" dirty="0">
                <a:solidFill>
                  <a:srgbClr val="A6A6A6"/>
                </a:solidFill>
              </a:rPr>
              <a:t>/</a:t>
            </a:r>
            <a:r>
              <a:rPr lang="en-US" sz="1991" dirty="0" err="1">
                <a:solidFill>
                  <a:srgbClr val="A6A6A6"/>
                </a:solidFill>
              </a:rPr>
              <a:t>kanonymity.html</a:t>
            </a:r>
            <a:endParaRPr lang="en-US" sz="1991" dirty="0">
              <a:solidFill>
                <a:srgbClr val="A6A6A6"/>
              </a:solidFill>
            </a:endParaRPr>
          </a:p>
        </p:txBody>
      </p:sp>
      <p:sp>
        <p:nvSpPr>
          <p:cNvPr id="6" name="Rectangle 5">
            <a:extLst>
              <a:ext uri="{FF2B5EF4-FFF2-40B4-BE49-F238E27FC236}">
                <a16:creationId xmlns:a16="http://schemas.microsoft.com/office/drawing/2014/main" id="{873B1536-80E9-0A4E-8CFC-AD7D7B28B8CD}"/>
              </a:ext>
            </a:extLst>
          </p:cNvPr>
          <p:cNvSpPr/>
          <p:nvPr/>
        </p:nvSpPr>
        <p:spPr>
          <a:xfrm>
            <a:off x="7595614" y="8680947"/>
            <a:ext cx="5976315" cy="369332"/>
          </a:xfrm>
          <a:prstGeom prst="rect">
            <a:avLst/>
          </a:prstGeom>
        </p:spPr>
        <p:txBody>
          <a:bodyPr wrap="square">
            <a:spAutoFit/>
          </a:bodyPr>
          <a:lstStyle/>
          <a:p>
            <a:pPr rtl="1"/>
            <a:r>
              <a:rPr lang="en-US" sz="1800" dirty="0">
                <a:solidFill>
                  <a:srgbClr val="465466"/>
                </a:solidFill>
              </a:rPr>
              <a:t>Credit: http://www.datascience4all.org/</a:t>
            </a:r>
            <a:endParaRPr lang="en-IL" sz="1800" dirty="0"/>
          </a:p>
        </p:txBody>
      </p:sp>
    </p:spTree>
    <p:extLst>
      <p:ext uri="{BB962C8B-B14F-4D97-AF65-F5344CB8AC3E}">
        <p14:creationId xmlns:p14="http://schemas.microsoft.com/office/powerpoint/2010/main" val="443382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154" name="Data De-anonymization"/>
          <p:cNvSpPr txBox="1">
            <a:spLocks noGrp="1"/>
          </p:cNvSpPr>
          <p:nvPr>
            <p:ph type="title"/>
          </p:nvPr>
        </p:nvSpPr>
        <p:spPr>
          <a:prstGeom prst="rect">
            <a:avLst/>
          </a:prstGeom>
        </p:spPr>
        <p:txBody>
          <a:bodyPr/>
          <a:lstStyle/>
          <a:p>
            <a:pPr>
              <a:defRPr sz="6200" b="1">
                <a:solidFill>
                  <a:srgbClr val="FFFFFF"/>
                </a:solidFill>
                <a:latin typeface="Helvetica Neue"/>
                <a:ea typeface="Helvetica Neue"/>
                <a:cs typeface="Helvetica Neue"/>
                <a:sym typeface="Helvetica Neue"/>
              </a:defRPr>
            </a:pPr>
            <a:r>
              <a:rPr dirty="0">
                <a:solidFill>
                  <a:srgbClr val="C00000"/>
                </a:solidFill>
              </a:rPr>
              <a:t>Data De-anonymization</a:t>
            </a:r>
            <a:r>
              <a:rPr b="0" dirty="0">
                <a:solidFill>
                  <a:srgbClr val="C00000"/>
                </a:solidFill>
                <a:latin typeface="Helvetica Neue Light"/>
                <a:ea typeface="Helvetica Neue Light"/>
                <a:cs typeface="Helvetica Neue Light"/>
                <a:sym typeface="Helvetica Neue Light"/>
              </a:rPr>
              <a:t> </a:t>
            </a:r>
          </a:p>
        </p:txBody>
      </p:sp>
      <p:pic>
        <p:nvPicPr>
          <p:cNvPr id="155" name="Screen Shot 2019-12-21 at 6.39.11 PM.png" descr="Screen Shot 2019-12-21 at 6.39.11 PM.png"/>
          <p:cNvPicPr>
            <a:picLocks noChangeAspect="1"/>
          </p:cNvPicPr>
          <p:nvPr/>
        </p:nvPicPr>
        <p:blipFill>
          <a:blip r:embed="rId3"/>
          <a:stretch>
            <a:fillRect/>
          </a:stretch>
        </p:blipFill>
        <p:spPr>
          <a:xfrm>
            <a:off x="1752921" y="3344836"/>
            <a:ext cx="9498958" cy="3089328"/>
          </a:xfrm>
          <a:prstGeom prst="rect">
            <a:avLst/>
          </a:prstGeom>
          <a:ln w="12700">
            <a:miter lim="400000"/>
          </a:ln>
        </p:spPr>
      </p:pic>
      <p:pic>
        <p:nvPicPr>
          <p:cNvPr id="156" name="Screen Shot 2019-12-21 at 6.41.46 PM.png" descr="Screen Shot 2019-12-21 at 6.41.46 PM.png"/>
          <p:cNvPicPr>
            <a:picLocks noChangeAspect="1"/>
          </p:cNvPicPr>
          <p:nvPr/>
        </p:nvPicPr>
        <p:blipFill>
          <a:blip r:embed="rId4"/>
          <a:stretch>
            <a:fillRect/>
          </a:stretch>
        </p:blipFill>
        <p:spPr>
          <a:xfrm>
            <a:off x="2433330" y="4419832"/>
            <a:ext cx="9915449" cy="2777536"/>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149" name="Ethics: Cambridge Analytica"/>
          <p:cNvSpPr txBox="1">
            <a:spLocks noGrp="1"/>
          </p:cNvSpPr>
          <p:nvPr>
            <p:ph type="title"/>
          </p:nvPr>
        </p:nvSpPr>
        <p:spPr>
          <a:prstGeom prst="rect">
            <a:avLst/>
          </a:prstGeom>
        </p:spPr>
        <p:txBody>
          <a:bodyPr/>
          <a:lstStyle>
            <a:lvl1pPr>
              <a:defRPr sz="6200" b="1">
                <a:solidFill>
                  <a:srgbClr val="FFFFFF"/>
                </a:solidFill>
                <a:latin typeface="Helvetica Neue"/>
                <a:ea typeface="Helvetica Neue"/>
                <a:cs typeface="Helvetica Neue"/>
                <a:sym typeface="Helvetica Neue"/>
              </a:defRPr>
            </a:lvl1pPr>
          </a:lstStyle>
          <a:p>
            <a:r>
              <a:rPr dirty="0">
                <a:solidFill>
                  <a:srgbClr val="C00000"/>
                </a:solidFill>
              </a:rPr>
              <a:t>Ethics: Cambridge Analytica</a:t>
            </a:r>
          </a:p>
        </p:txBody>
      </p:sp>
      <p:pic>
        <p:nvPicPr>
          <p:cNvPr id="150" name="magnifying-glass-1607208_1920.jpg" descr="magnifying-glass-1607208_1920.jpg"/>
          <p:cNvPicPr>
            <a:picLocks noChangeAspect="1"/>
          </p:cNvPicPr>
          <p:nvPr/>
        </p:nvPicPr>
        <p:blipFill>
          <a:blip r:embed="rId3"/>
          <a:stretch>
            <a:fillRect/>
          </a:stretch>
        </p:blipFill>
        <p:spPr>
          <a:xfrm>
            <a:off x="937424" y="3147946"/>
            <a:ext cx="11129952" cy="4956308"/>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pic>
        <p:nvPicPr>
          <p:cNvPr id="160" name="Screen Shot 2019-12-21 at 6.16.49 PM.png" descr="Screen Shot 2019-12-21 at 6.16.49 PM.png"/>
          <p:cNvPicPr>
            <a:picLocks noChangeAspect="1"/>
          </p:cNvPicPr>
          <p:nvPr/>
        </p:nvPicPr>
        <p:blipFill>
          <a:blip r:embed="rId3"/>
          <a:stretch>
            <a:fillRect/>
          </a:stretch>
        </p:blipFill>
        <p:spPr>
          <a:xfrm>
            <a:off x="1335326" y="2126198"/>
            <a:ext cx="10334148" cy="3636936"/>
          </a:xfrm>
          <a:prstGeom prst="rect">
            <a:avLst/>
          </a:prstGeom>
          <a:ln w="12700">
            <a:miter lim="400000"/>
          </a:ln>
        </p:spPr>
      </p:pic>
      <p:sp>
        <p:nvSpPr>
          <p:cNvPr id="162" name="Elovici, Y., Fire, M., Herzberg, A., &amp; Shulman, H. (2014). Ethical considerations when employing fake identities in online social networks for research. Science and engineering ethics, 20(4), 1027-1043."/>
          <p:cNvSpPr txBox="1"/>
          <p:nvPr/>
        </p:nvSpPr>
        <p:spPr>
          <a:xfrm>
            <a:off x="949720" y="6631511"/>
            <a:ext cx="11333960" cy="471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sz="1200" b="0">
                <a:latin typeface="Helvetica"/>
                <a:ea typeface="Helvetica"/>
                <a:cs typeface="Helvetica"/>
                <a:sym typeface="Helvetica"/>
              </a:defRPr>
            </a:pPr>
            <a:r>
              <a:rPr dirty="0" err="1">
                <a:solidFill>
                  <a:schemeClr val="bg1"/>
                </a:solidFill>
              </a:rPr>
              <a:t>Elovici</a:t>
            </a:r>
            <a:r>
              <a:rPr dirty="0">
                <a:solidFill>
                  <a:schemeClr val="bg1"/>
                </a:solidFill>
              </a:rPr>
              <a:t>, Y., Fire, M., Herzberg, A., &amp; Shulman, H. (2014). Ethical considerations when employing fake identities in online social networks for research. Science and engineering ethics, 20(4), 1027-1043.</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26625" name="Title 14"/>
          <p:cNvSpPr>
            <a:spLocks noGrp="1"/>
          </p:cNvSpPr>
          <p:nvPr>
            <p:ph type="title"/>
          </p:nvPr>
        </p:nvSpPr>
        <p:spPr>
          <a:xfrm>
            <a:off x="650240" y="403603"/>
            <a:ext cx="11704320" cy="1625600"/>
          </a:xfrm>
        </p:spPr>
        <p:txBody>
          <a:bodyPr/>
          <a:lstStyle/>
          <a:p>
            <a:r>
              <a:rPr lang="en-US" sz="5120" dirty="0">
                <a:solidFill>
                  <a:srgbClr val="C00000"/>
                </a:solidFill>
                <a:ea typeface="ＭＳ Ｐゴシック" pitchFamily="84" charset="-128"/>
                <a:cs typeface="ＭＳ Ｐゴシック" pitchFamily="84" charset="-128"/>
              </a:rPr>
              <a:t>What is Ethics</a:t>
            </a:r>
          </a:p>
        </p:txBody>
      </p:sp>
      <p:sp>
        <p:nvSpPr>
          <p:cNvPr id="3" name="Rectangle 2">
            <a:extLst>
              <a:ext uri="{FF2B5EF4-FFF2-40B4-BE49-F238E27FC236}">
                <a16:creationId xmlns:a16="http://schemas.microsoft.com/office/drawing/2014/main" id="{24CC1ACD-ED6A-844D-AB6F-77C2D94B8F72}"/>
              </a:ext>
            </a:extLst>
          </p:cNvPr>
          <p:cNvSpPr/>
          <p:nvPr/>
        </p:nvSpPr>
        <p:spPr>
          <a:xfrm>
            <a:off x="1950720" y="2245623"/>
            <a:ext cx="9921240" cy="1384995"/>
          </a:xfrm>
          <a:prstGeom prst="rect">
            <a:avLst/>
          </a:prstGeom>
        </p:spPr>
        <p:txBody>
          <a:bodyPr wrap="square">
            <a:spAutoFit/>
          </a:bodyPr>
          <a:lstStyle/>
          <a:p>
            <a:pPr algn="l">
              <a:spcBef>
                <a:spcPts val="600"/>
              </a:spcBef>
            </a:pPr>
            <a:r>
              <a:rPr lang="en-US" sz="2800" b="0" i="0" u="none" strike="noStrike" dirty="0">
                <a:solidFill>
                  <a:schemeClr val="bg1"/>
                </a:solidFill>
                <a:effectLst/>
                <a:latin typeface="Söhne"/>
              </a:rPr>
              <a:t>Ethics is a branch of philosophy that deals with moral principles and values. </a:t>
            </a:r>
            <a:r>
              <a:rPr lang="en-US" sz="2800" i="0" u="none" strike="noStrike" dirty="0">
                <a:solidFill>
                  <a:schemeClr val="bg1"/>
                </a:solidFill>
                <a:effectLst/>
                <a:latin typeface="Söhne"/>
              </a:rPr>
              <a:t>It is concerned with how people ought to behave, and what is right or wrong</a:t>
            </a:r>
            <a:r>
              <a:rPr lang="en-US" sz="2800" b="0" i="0" u="none" strike="noStrike" dirty="0">
                <a:solidFill>
                  <a:schemeClr val="bg1"/>
                </a:solidFill>
                <a:effectLst/>
                <a:latin typeface="Söhne"/>
              </a:rPr>
              <a:t>.</a:t>
            </a:r>
            <a:endParaRPr lang="en-US" sz="2800" b="0" dirty="0">
              <a:solidFill>
                <a:schemeClr val="bg1"/>
              </a:solidFill>
            </a:endParaRPr>
          </a:p>
        </p:txBody>
      </p:sp>
    </p:spTree>
    <p:extLst>
      <p:ext uri="{BB962C8B-B14F-4D97-AF65-F5344CB8AC3E}">
        <p14:creationId xmlns:p14="http://schemas.microsoft.com/office/powerpoint/2010/main" val="31030667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pic>
        <p:nvPicPr>
          <p:cNvPr id="161" name="Screen Shot 2019-12-21 at 6.17.16 PM.png" descr="Screen Shot 2019-12-21 at 6.17.16 PM.png"/>
          <p:cNvPicPr>
            <a:picLocks noChangeAspect="1"/>
          </p:cNvPicPr>
          <p:nvPr/>
        </p:nvPicPr>
        <p:blipFill>
          <a:blip r:embed="rId3"/>
          <a:stretch>
            <a:fillRect/>
          </a:stretch>
        </p:blipFill>
        <p:spPr>
          <a:xfrm>
            <a:off x="835419" y="2786202"/>
            <a:ext cx="11333961" cy="3072380"/>
          </a:xfrm>
          <a:prstGeom prst="rect">
            <a:avLst/>
          </a:prstGeom>
          <a:ln w="12700">
            <a:miter lim="400000"/>
          </a:ln>
        </p:spPr>
      </p:pic>
      <p:sp>
        <p:nvSpPr>
          <p:cNvPr id="162" name="Elovici, Y., Fire, M., Herzberg, A., &amp; Shulman, H. (2014). Ethical considerations when employing fake identities in online social networks for research. Science and engineering ethics, 20(4), 1027-1043."/>
          <p:cNvSpPr txBox="1"/>
          <p:nvPr/>
        </p:nvSpPr>
        <p:spPr>
          <a:xfrm>
            <a:off x="949720" y="6631511"/>
            <a:ext cx="11333960" cy="471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sz="1200" b="0">
                <a:latin typeface="Helvetica"/>
                <a:ea typeface="Helvetica"/>
                <a:cs typeface="Helvetica"/>
                <a:sym typeface="Helvetica"/>
              </a:defRPr>
            </a:pPr>
            <a:r>
              <a:rPr dirty="0" err="1">
                <a:solidFill>
                  <a:schemeClr val="bg1"/>
                </a:solidFill>
              </a:rPr>
              <a:t>Elovici</a:t>
            </a:r>
            <a:r>
              <a:rPr dirty="0">
                <a:solidFill>
                  <a:schemeClr val="bg1"/>
                </a:solidFill>
              </a:rPr>
              <a:t>, Y., Fire, M., Herzberg, A., &amp; Shulman, H. (2014). Ethical considerations when employing fake identities in online social networks for research. Science and engineering ethics, 20(4), 1027-1043.</a:t>
            </a:r>
          </a:p>
        </p:txBody>
      </p:sp>
    </p:spTree>
    <p:extLst>
      <p:ext uri="{BB962C8B-B14F-4D97-AF65-F5344CB8AC3E}">
        <p14:creationId xmlns:p14="http://schemas.microsoft.com/office/powerpoint/2010/main" val="964122301"/>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Bias</a:t>
            </a:r>
          </a:p>
        </p:txBody>
      </p:sp>
      <p:sp>
        <p:nvSpPr>
          <p:cNvPr id="6" name="Text Placeholder 5"/>
          <p:cNvSpPr>
            <a:spLocks noGrp="1"/>
          </p:cNvSpPr>
          <p:nvPr>
            <p:ph type="body" idx="1"/>
          </p:nvPr>
        </p:nvSpPr>
        <p:spPr/>
        <p:txBody>
          <a:bodyPr/>
          <a:lstStyle/>
          <a:p>
            <a:pPr marL="0" marR="0" indent="0" algn="r" defTabSz="584200" rtl="1" latinLnBrk="0">
              <a:lnSpc>
                <a:spcPct val="100000"/>
              </a:lnSpc>
              <a:spcBef>
                <a:spcPts val="427"/>
              </a:spcBef>
              <a:spcAft>
                <a:spcPts val="0"/>
              </a:spcAft>
              <a:buClr>
                <a:srgbClr val="FFFFFF"/>
              </a:buClr>
              <a:buSzPct val="145000"/>
              <a:buFontTx/>
              <a:buNone/>
              <a:tabLst/>
            </a:pPr>
            <a:endParaRPr lang="en-US" dirty="0"/>
          </a:p>
        </p:txBody>
      </p:sp>
      <p:sp>
        <p:nvSpPr>
          <p:cNvPr id="4" name="Slide Number Placeholder 3"/>
          <p:cNvSpPr>
            <a:spLocks noGrp="1"/>
          </p:cNvSpPr>
          <p:nvPr>
            <p:ph type="sldNum" sz="quarter" idx="12"/>
          </p:nvPr>
        </p:nvSpPr>
        <p:spPr>
          <a:xfrm>
            <a:off x="6390810" y="9296400"/>
            <a:ext cx="216405" cy="348813"/>
          </a:xfrm>
        </p:spPr>
        <p:txBody>
          <a:bodyPr/>
          <a:lstStyle/>
          <a:p>
            <a:fld id="{9F2F5E10-5301-4EE6-90D2-A6C4A3F62BED}" type="slidenum">
              <a:rPr lang="en-US" smtClean="0"/>
              <a:t>21</a:t>
            </a:fld>
            <a:endParaRPr lang="en-US"/>
          </a:p>
        </p:txBody>
      </p:sp>
    </p:spTree>
    <p:extLst>
      <p:ext uri="{BB962C8B-B14F-4D97-AF65-F5344CB8AC3E}">
        <p14:creationId xmlns:p14="http://schemas.microsoft.com/office/powerpoint/2010/main" val="22573109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2EFF2-4C02-A748-A700-A204402039DA}"/>
              </a:ext>
            </a:extLst>
          </p:cNvPr>
          <p:cNvSpPr>
            <a:spLocks noGrp="1"/>
          </p:cNvSpPr>
          <p:nvPr>
            <p:ph type="title"/>
          </p:nvPr>
        </p:nvSpPr>
        <p:spPr/>
        <p:txBody>
          <a:bodyPr/>
          <a:lstStyle/>
          <a:p>
            <a:pPr marL="0" marR="0" indent="0" algn="ctr" defTabSz="584200" rtl="1" latinLnBrk="0">
              <a:lnSpc>
                <a:spcPct val="100000"/>
              </a:lnSpc>
              <a:spcBef>
                <a:spcPts val="0"/>
              </a:spcBef>
              <a:spcAft>
                <a:spcPts val="0"/>
              </a:spcAft>
              <a:buClrTx/>
              <a:buSzTx/>
              <a:buFontTx/>
              <a:buNone/>
              <a:tabLst/>
            </a:pPr>
            <a:endParaRPr lang="en-IL" dirty="0"/>
          </a:p>
        </p:txBody>
      </p:sp>
      <p:pic>
        <p:nvPicPr>
          <p:cNvPr id="1026" name="Picture 2" descr="Assessing gender bias in machine translation: a case study with Google  Translate | SpringerLink">
            <a:extLst>
              <a:ext uri="{FF2B5EF4-FFF2-40B4-BE49-F238E27FC236}">
                <a16:creationId xmlns:a16="http://schemas.microsoft.com/office/drawing/2014/main" id="{66E7D5C2-C3B8-8A9B-8217-95954EC4A4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2650" y="2457450"/>
            <a:ext cx="8699500" cy="48387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Graphical user interface&#10;&#10;Description automatically generated">
            <a:extLst>
              <a:ext uri="{FF2B5EF4-FFF2-40B4-BE49-F238E27FC236}">
                <a16:creationId xmlns:a16="http://schemas.microsoft.com/office/drawing/2014/main" id="{0014328A-F5E7-9A95-3EF7-2A3E63DBD2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4082" y="1665157"/>
            <a:ext cx="7772400" cy="6707687"/>
          </a:xfrm>
          <a:prstGeom prst="rect">
            <a:avLst/>
          </a:prstGeom>
        </p:spPr>
      </p:pic>
    </p:spTree>
    <p:extLst>
      <p:ext uri="{BB962C8B-B14F-4D97-AF65-F5344CB8AC3E}">
        <p14:creationId xmlns:p14="http://schemas.microsoft.com/office/powerpoint/2010/main" val="41604598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2EFF2-4C02-A748-A700-A204402039DA}"/>
              </a:ext>
            </a:extLst>
          </p:cNvPr>
          <p:cNvSpPr>
            <a:spLocks noGrp="1"/>
          </p:cNvSpPr>
          <p:nvPr>
            <p:ph type="title"/>
          </p:nvPr>
        </p:nvSpPr>
        <p:spPr/>
        <p:txBody>
          <a:bodyPr/>
          <a:lstStyle/>
          <a:p>
            <a:pPr marL="0" marR="0" indent="0" algn="ctr" defTabSz="584200" rtl="1" latinLnBrk="0">
              <a:lnSpc>
                <a:spcPct val="100000"/>
              </a:lnSpc>
              <a:spcBef>
                <a:spcPts val="0"/>
              </a:spcBef>
              <a:spcAft>
                <a:spcPts val="0"/>
              </a:spcAft>
              <a:buClrTx/>
              <a:buSzTx/>
              <a:buFontTx/>
              <a:buNone/>
              <a:tabLst/>
            </a:pPr>
            <a:endParaRPr lang="en-IL" dirty="0"/>
          </a:p>
        </p:txBody>
      </p:sp>
      <p:pic>
        <p:nvPicPr>
          <p:cNvPr id="4" name="Picture 3">
            <a:extLst>
              <a:ext uri="{FF2B5EF4-FFF2-40B4-BE49-F238E27FC236}">
                <a16:creationId xmlns:a16="http://schemas.microsoft.com/office/drawing/2014/main" id="{61A35841-0AD9-104C-B9BB-7808435B5D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690" y="2141220"/>
            <a:ext cx="4330700" cy="4038600"/>
          </a:xfrm>
          <a:prstGeom prst="rect">
            <a:avLst/>
          </a:prstGeom>
        </p:spPr>
      </p:pic>
      <p:pic>
        <p:nvPicPr>
          <p:cNvPr id="6" name="Picture 5">
            <a:extLst>
              <a:ext uri="{FF2B5EF4-FFF2-40B4-BE49-F238E27FC236}">
                <a16:creationId xmlns:a16="http://schemas.microsoft.com/office/drawing/2014/main" id="{6E9BE901-94FD-6E4A-8152-1B33084E76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1100" y="3831590"/>
            <a:ext cx="7061200" cy="2882900"/>
          </a:xfrm>
          <a:prstGeom prst="rect">
            <a:avLst/>
          </a:prstGeom>
        </p:spPr>
      </p:pic>
    </p:spTree>
    <p:extLst>
      <p:ext uri="{BB962C8B-B14F-4D97-AF65-F5344CB8AC3E}">
        <p14:creationId xmlns:p14="http://schemas.microsoft.com/office/powerpoint/2010/main" val="323761129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26625" name="Title 14"/>
          <p:cNvSpPr>
            <a:spLocks noGrp="1"/>
          </p:cNvSpPr>
          <p:nvPr>
            <p:ph type="title"/>
          </p:nvPr>
        </p:nvSpPr>
        <p:spPr>
          <a:xfrm>
            <a:off x="650240" y="403603"/>
            <a:ext cx="11704320" cy="1625600"/>
          </a:xfrm>
        </p:spPr>
        <p:txBody>
          <a:bodyPr/>
          <a:lstStyle/>
          <a:p>
            <a:r>
              <a:rPr lang="en-US" sz="5120" dirty="0">
                <a:solidFill>
                  <a:srgbClr val="C00000"/>
                </a:solidFill>
                <a:ea typeface="ＭＳ Ｐゴシック" pitchFamily="84" charset="-128"/>
                <a:cs typeface="ＭＳ Ｐゴシック" pitchFamily="84" charset="-128"/>
              </a:rPr>
              <a:t>Data Science &amp; Ethics</a:t>
            </a:r>
          </a:p>
        </p:txBody>
      </p:sp>
      <p:sp>
        <p:nvSpPr>
          <p:cNvPr id="3" name="Rectangle 2">
            <a:extLst>
              <a:ext uri="{FF2B5EF4-FFF2-40B4-BE49-F238E27FC236}">
                <a16:creationId xmlns:a16="http://schemas.microsoft.com/office/drawing/2014/main" id="{24CC1ACD-ED6A-844D-AB6F-77C2D94B8F72}"/>
              </a:ext>
            </a:extLst>
          </p:cNvPr>
          <p:cNvSpPr/>
          <p:nvPr/>
        </p:nvSpPr>
        <p:spPr>
          <a:xfrm>
            <a:off x="1950720" y="2245623"/>
            <a:ext cx="9921240" cy="5632311"/>
          </a:xfrm>
          <a:prstGeom prst="rect">
            <a:avLst/>
          </a:prstGeom>
        </p:spPr>
        <p:txBody>
          <a:bodyPr wrap="square">
            <a:spAutoFit/>
          </a:bodyPr>
          <a:lstStyle/>
          <a:p>
            <a:pPr marL="342900" indent="-342900" algn="l">
              <a:buFont typeface="Arial" panose="020B0604020202020204" pitchFamily="34" charset="0"/>
              <a:buChar char="•"/>
            </a:pPr>
            <a:r>
              <a:rPr lang="en-US" i="0" u="none" strike="noStrike" dirty="0">
                <a:solidFill>
                  <a:schemeClr val="bg1"/>
                </a:solidFill>
                <a:effectLst/>
                <a:latin typeface="Söhne"/>
              </a:rPr>
              <a:t>Privacy</a:t>
            </a:r>
            <a:r>
              <a:rPr lang="en-US" b="0" i="0" u="none" strike="noStrike" dirty="0">
                <a:solidFill>
                  <a:schemeClr val="bg1"/>
                </a:solidFill>
                <a:effectLst/>
                <a:latin typeface="Söhne"/>
              </a:rPr>
              <a:t> -  Data science can involve collecting and analyzing personal information, which raises privacy concerns. It is important to handle this data with respect for people's privacy.</a:t>
            </a:r>
          </a:p>
          <a:p>
            <a:pPr algn="l">
              <a:buFont typeface="Arial" panose="020B0604020202020204" pitchFamily="34" charset="0"/>
              <a:buChar char="•"/>
            </a:pPr>
            <a:endParaRPr lang="en-US" b="0" i="0" u="none" strike="noStrike" dirty="0">
              <a:solidFill>
                <a:schemeClr val="bg1"/>
              </a:solidFill>
              <a:effectLst/>
              <a:latin typeface="Söhne"/>
            </a:endParaRPr>
          </a:p>
          <a:p>
            <a:pPr marL="342900" indent="-342900" algn="l">
              <a:buFont typeface="Arial" panose="020B0604020202020204" pitchFamily="34" charset="0"/>
              <a:buChar char="•"/>
            </a:pPr>
            <a:r>
              <a:rPr lang="en-US" i="0" u="none" strike="noStrike" dirty="0">
                <a:solidFill>
                  <a:schemeClr val="bg1"/>
                </a:solidFill>
                <a:effectLst/>
                <a:latin typeface="Söhne"/>
              </a:rPr>
              <a:t>Bias</a:t>
            </a:r>
            <a:r>
              <a:rPr lang="en-US" b="0" i="0" u="none" strike="noStrike" dirty="0">
                <a:solidFill>
                  <a:schemeClr val="bg1"/>
                </a:solidFill>
                <a:effectLst/>
                <a:latin typeface="Söhne"/>
              </a:rPr>
              <a:t> -  Data science algorithms can produce biased results if the training data is biased, leading to unfair treatment of certain groups. It's important for data scientists to be aware of and address bias in their work.</a:t>
            </a:r>
          </a:p>
          <a:p>
            <a:pPr algn="l">
              <a:buFont typeface="Arial" panose="020B0604020202020204" pitchFamily="34" charset="0"/>
              <a:buChar char="•"/>
            </a:pPr>
            <a:endParaRPr lang="en-US" b="0" dirty="0">
              <a:solidFill>
                <a:schemeClr val="bg1"/>
              </a:solidFill>
              <a:latin typeface="Söhne"/>
            </a:endParaRPr>
          </a:p>
          <a:p>
            <a:pPr marL="342900" indent="-342900" algn="l">
              <a:buFont typeface="Arial" panose="020B0604020202020204" pitchFamily="34" charset="0"/>
              <a:buChar char="•"/>
            </a:pPr>
            <a:r>
              <a:rPr lang="en-US" i="0" u="none" strike="noStrike" dirty="0">
                <a:solidFill>
                  <a:schemeClr val="bg1"/>
                </a:solidFill>
                <a:effectLst/>
                <a:latin typeface="Söhne"/>
              </a:rPr>
              <a:t>Transparency </a:t>
            </a:r>
            <a:r>
              <a:rPr lang="en-US" b="0" i="0" u="none" strike="noStrike" dirty="0">
                <a:solidFill>
                  <a:schemeClr val="bg1"/>
                </a:solidFill>
                <a:effectLst/>
                <a:latin typeface="Söhne"/>
              </a:rPr>
              <a:t>- Data scientists should be transparent about their methods to allow for understanding and verification. This is especially important when their work could have significant consequences, such as in criminal justice or lending/employment Decisions</a:t>
            </a:r>
          </a:p>
          <a:p>
            <a:pPr algn="l"/>
            <a:endParaRPr lang="en-US" b="0" i="0" u="none" strike="noStrike" dirty="0">
              <a:solidFill>
                <a:schemeClr val="bg1"/>
              </a:solidFill>
              <a:effectLst/>
              <a:latin typeface="Söhne"/>
            </a:endParaRPr>
          </a:p>
          <a:p>
            <a:pPr marL="342900" indent="-342900" algn="l">
              <a:buFont typeface="Arial" panose="020B0604020202020204" pitchFamily="34" charset="0"/>
              <a:buChar char="•"/>
            </a:pPr>
            <a:r>
              <a:rPr lang="en-US" i="0" u="none" strike="noStrike" dirty="0">
                <a:solidFill>
                  <a:schemeClr val="bg1"/>
                </a:solidFill>
                <a:effectLst/>
                <a:latin typeface="Söhne"/>
              </a:rPr>
              <a:t>Responsibility -</a:t>
            </a:r>
            <a:r>
              <a:rPr lang="en-US" b="0" i="0" u="none" strike="noStrike" dirty="0">
                <a:solidFill>
                  <a:schemeClr val="bg1"/>
                </a:solidFill>
                <a:effectLst/>
                <a:latin typeface="Söhne"/>
              </a:rPr>
              <a:t> Data scientists should use their skills ethically and act with integrity, considering the potential consequences of their work</a:t>
            </a:r>
          </a:p>
        </p:txBody>
      </p:sp>
    </p:spTree>
    <p:extLst>
      <p:ext uri="{BB962C8B-B14F-4D97-AF65-F5344CB8AC3E}">
        <p14:creationId xmlns:p14="http://schemas.microsoft.com/office/powerpoint/2010/main" val="2791925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BUGS &amp; Feedback Loops</a:t>
            </a:r>
          </a:p>
        </p:txBody>
      </p:sp>
      <p:sp>
        <p:nvSpPr>
          <p:cNvPr id="6" name="Text Placeholder 5"/>
          <p:cNvSpPr>
            <a:spLocks noGrp="1"/>
          </p:cNvSpPr>
          <p:nvPr>
            <p:ph type="body" idx="1"/>
          </p:nvPr>
        </p:nvSpPr>
        <p:spPr/>
        <p:txBody>
          <a:bodyPr/>
          <a:lstStyle/>
          <a:p>
            <a:pPr marL="0" marR="0" indent="0" algn="r" defTabSz="584200" rtl="1" latinLnBrk="0">
              <a:lnSpc>
                <a:spcPct val="100000"/>
              </a:lnSpc>
              <a:spcBef>
                <a:spcPts val="427"/>
              </a:spcBef>
              <a:spcAft>
                <a:spcPts val="0"/>
              </a:spcAft>
              <a:buClr>
                <a:srgbClr val="FFFFFF"/>
              </a:buClr>
              <a:buSzPct val="145000"/>
              <a:buFontTx/>
              <a:buNone/>
              <a:tabLst/>
            </a:pPr>
            <a:endParaRPr lang="en-US" dirty="0"/>
          </a:p>
        </p:txBody>
      </p:sp>
      <p:sp>
        <p:nvSpPr>
          <p:cNvPr id="4" name="Slide Number Placeholder 3"/>
          <p:cNvSpPr>
            <a:spLocks noGrp="1"/>
          </p:cNvSpPr>
          <p:nvPr>
            <p:ph type="sldNum" sz="quarter" idx="12"/>
          </p:nvPr>
        </p:nvSpPr>
        <p:spPr>
          <a:xfrm>
            <a:off x="6390810" y="9296400"/>
            <a:ext cx="216405" cy="348813"/>
          </a:xfrm>
        </p:spPr>
        <p:txBody>
          <a:bodyPr/>
          <a:lstStyle/>
          <a:p>
            <a:fld id="{9F2F5E10-5301-4EE6-90D2-A6C4A3F62BED}" type="slidenum">
              <a:rPr lang="en-US" smtClean="0"/>
              <a:t>4</a:t>
            </a:fld>
            <a:endParaRPr lang="en-US"/>
          </a:p>
        </p:txBody>
      </p:sp>
    </p:spTree>
    <p:extLst>
      <p:ext uri="{BB962C8B-B14F-4D97-AF65-F5344CB8AC3E}">
        <p14:creationId xmlns:p14="http://schemas.microsoft.com/office/powerpoint/2010/main" val="2200680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26625" name="Title 14"/>
          <p:cNvSpPr>
            <a:spLocks noGrp="1"/>
          </p:cNvSpPr>
          <p:nvPr>
            <p:ph type="title"/>
          </p:nvPr>
        </p:nvSpPr>
        <p:spPr>
          <a:xfrm>
            <a:off x="650240" y="403603"/>
            <a:ext cx="11704320" cy="1625600"/>
          </a:xfrm>
        </p:spPr>
        <p:txBody>
          <a:bodyPr/>
          <a:lstStyle/>
          <a:p>
            <a:r>
              <a:rPr lang="en-US" sz="5120" dirty="0">
                <a:solidFill>
                  <a:srgbClr val="C00000"/>
                </a:solidFill>
                <a:ea typeface="ＭＳ Ｐゴシック" pitchFamily="84" charset="-128"/>
                <a:cs typeface="ＭＳ Ｐゴシック" pitchFamily="84" charset="-128"/>
              </a:rPr>
              <a:t>What harm a little code bug can do?</a:t>
            </a:r>
          </a:p>
        </p:txBody>
      </p:sp>
      <p:pic>
        <p:nvPicPr>
          <p:cNvPr id="4" name="Picture 3" descr="Graphical user interface&#10;&#10;Description automatically generated">
            <a:extLst>
              <a:ext uri="{FF2B5EF4-FFF2-40B4-BE49-F238E27FC236}">
                <a16:creationId xmlns:a16="http://schemas.microsoft.com/office/drawing/2014/main" id="{A223D2BF-669F-FABA-9EC3-4E955EEDCE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2452" y="2413415"/>
            <a:ext cx="5959896" cy="5686923"/>
          </a:xfrm>
          <a:prstGeom prst="rect">
            <a:avLst/>
          </a:prstGeom>
        </p:spPr>
      </p:pic>
      <p:pic>
        <p:nvPicPr>
          <p:cNvPr id="7" name="Picture 6" descr="Graphical user interface&#10;&#10;Description automatically generated">
            <a:extLst>
              <a:ext uri="{FF2B5EF4-FFF2-40B4-BE49-F238E27FC236}">
                <a16:creationId xmlns:a16="http://schemas.microsoft.com/office/drawing/2014/main" id="{D17F9BDC-9CF7-7E57-0D6F-6B3740950F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6200" y="1537497"/>
            <a:ext cx="7772400" cy="7662598"/>
          </a:xfrm>
          <a:prstGeom prst="rect">
            <a:avLst/>
          </a:prstGeom>
        </p:spPr>
      </p:pic>
    </p:spTree>
    <p:extLst>
      <p:ext uri="{BB962C8B-B14F-4D97-AF65-F5344CB8AC3E}">
        <p14:creationId xmlns:p14="http://schemas.microsoft.com/office/powerpoint/2010/main" val="2874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26625" name="Title 14"/>
          <p:cNvSpPr>
            <a:spLocks noGrp="1"/>
          </p:cNvSpPr>
          <p:nvPr>
            <p:ph type="title"/>
          </p:nvPr>
        </p:nvSpPr>
        <p:spPr>
          <a:xfrm>
            <a:off x="650240" y="403603"/>
            <a:ext cx="11704320" cy="1625600"/>
          </a:xfrm>
        </p:spPr>
        <p:txBody>
          <a:bodyPr>
            <a:normAutofit fontScale="90000"/>
          </a:bodyPr>
          <a:lstStyle/>
          <a:p>
            <a:pPr marL="0" marR="0" indent="0" algn="ctr" defTabSz="584200" rtl="1" latinLnBrk="0">
              <a:lnSpc>
                <a:spcPct val="100000"/>
              </a:lnSpc>
              <a:spcBef>
                <a:spcPts val="0"/>
              </a:spcBef>
              <a:spcAft>
                <a:spcPts val="0"/>
              </a:spcAft>
              <a:buClrTx/>
              <a:buSzTx/>
              <a:buFontTx/>
              <a:buNone/>
              <a:tabLst/>
            </a:pPr>
            <a:r>
              <a:rPr lang="en-US" sz="5120" dirty="0">
                <a:solidFill>
                  <a:srgbClr val="C00000"/>
                </a:solidFill>
                <a:ea typeface="ＭＳ Ｐゴシック" pitchFamily="84" charset="-128"/>
                <a:cs typeface="ＭＳ Ｐゴシック" pitchFamily="84" charset="-128"/>
              </a:rPr>
              <a:t>What harm can feedback loops can do?</a:t>
            </a:r>
          </a:p>
        </p:txBody>
      </p:sp>
      <p:pic>
        <p:nvPicPr>
          <p:cNvPr id="3" name="Picture 2" descr="Text&#10;&#10;Description automatically generated">
            <a:extLst>
              <a:ext uri="{FF2B5EF4-FFF2-40B4-BE49-F238E27FC236}">
                <a16:creationId xmlns:a16="http://schemas.microsoft.com/office/drawing/2014/main" id="{041A0AA7-F9DF-06E4-E080-D35BF8FFBD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3358" y="2424573"/>
            <a:ext cx="7772400" cy="4257104"/>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E37AC7D2-B0DD-47E5-4F0B-D907876193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5080" y="1947714"/>
            <a:ext cx="6210300" cy="4330700"/>
          </a:xfrm>
          <a:prstGeom prst="rect">
            <a:avLst/>
          </a:prstGeom>
        </p:spPr>
      </p:pic>
      <p:pic>
        <p:nvPicPr>
          <p:cNvPr id="9" name="Picture 8" descr="Graphical user interface&#10;&#10;Description automatically generated">
            <a:extLst>
              <a:ext uri="{FF2B5EF4-FFF2-40B4-BE49-F238E27FC236}">
                <a16:creationId xmlns:a16="http://schemas.microsoft.com/office/drawing/2014/main" id="{99810CD0-3805-017E-5BE1-E6850AD9FC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4030" y="2051482"/>
            <a:ext cx="7772400" cy="5933057"/>
          </a:xfrm>
          <a:prstGeom prst="rect">
            <a:avLst/>
          </a:prstGeom>
        </p:spPr>
      </p:pic>
    </p:spTree>
    <p:extLst>
      <p:ext uri="{BB962C8B-B14F-4D97-AF65-F5344CB8AC3E}">
        <p14:creationId xmlns:p14="http://schemas.microsoft.com/office/powerpoint/2010/main" val="2262753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Privacy</a:t>
            </a:r>
          </a:p>
        </p:txBody>
      </p:sp>
      <p:sp>
        <p:nvSpPr>
          <p:cNvPr id="6" name="Text Placeholder 5"/>
          <p:cNvSpPr>
            <a:spLocks noGrp="1"/>
          </p:cNvSpPr>
          <p:nvPr>
            <p:ph type="body" idx="1"/>
          </p:nvPr>
        </p:nvSpPr>
        <p:spPr/>
        <p:txBody>
          <a:bodyPr/>
          <a:lstStyle/>
          <a:p>
            <a:pPr marL="0" marR="0" indent="0" algn="r" defTabSz="584200" rtl="1" latinLnBrk="0">
              <a:lnSpc>
                <a:spcPct val="100000"/>
              </a:lnSpc>
              <a:spcBef>
                <a:spcPts val="427"/>
              </a:spcBef>
              <a:spcAft>
                <a:spcPts val="0"/>
              </a:spcAft>
              <a:buClr>
                <a:srgbClr val="FFFFFF"/>
              </a:buClr>
              <a:buSzPct val="145000"/>
              <a:buFontTx/>
              <a:buNone/>
              <a:tabLst/>
            </a:pPr>
            <a:endParaRPr lang="en-US" dirty="0"/>
          </a:p>
        </p:txBody>
      </p:sp>
      <p:sp>
        <p:nvSpPr>
          <p:cNvPr id="4" name="Slide Number Placeholder 3"/>
          <p:cNvSpPr>
            <a:spLocks noGrp="1"/>
          </p:cNvSpPr>
          <p:nvPr>
            <p:ph type="sldNum" sz="quarter" idx="12"/>
          </p:nvPr>
        </p:nvSpPr>
        <p:spPr>
          <a:xfrm>
            <a:off x="6390810" y="9296400"/>
            <a:ext cx="216405" cy="348813"/>
          </a:xfrm>
        </p:spPr>
        <p:txBody>
          <a:bodyPr/>
          <a:lstStyle/>
          <a:p>
            <a:fld id="{9F2F5E10-5301-4EE6-90D2-A6C4A3F62BED}" type="slidenum">
              <a:rPr lang="en-US" smtClean="0"/>
              <a:t>7</a:t>
            </a:fld>
            <a:endParaRPr lang="en-US"/>
          </a:p>
        </p:txBody>
      </p:sp>
      <p:sp>
        <p:nvSpPr>
          <p:cNvPr id="2" name="Rectangle 1">
            <a:extLst>
              <a:ext uri="{FF2B5EF4-FFF2-40B4-BE49-F238E27FC236}">
                <a16:creationId xmlns:a16="http://schemas.microsoft.com/office/drawing/2014/main" id="{28792DE9-1C6D-F84E-BE70-474D7A1FBE55}"/>
              </a:ext>
            </a:extLst>
          </p:cNvPr>
          <p:cNvSpPr/>
          <p:nvPr/>
        </p:nvSpPr>
        <p:spPr>
          <a:xfrm>
            <a:off x="1452880" y="7681729"/>
            <a:ext cx="9428480" cy="830997"/>
          </a:xfrm>
          <a:prstGeom prst="rect">
            <a:avLst/>
          </a:prstGeom>
        </p:spPr>
        <p:txBody>
          <a:bodyPr wrap="square">
            <a:spAutoFit/>
          </a:bodyPr>
          <a:lstStyle/>
          <a:p>
            <a:r>
              <a:rPr lang="en-US" dirty="0">
                <a:solidFill>
                  <a:schemeClr val="bg1"/>
                </a:solidFill>
              </a:rPr>
              <a:t>Gil, Yolanda (Ed.) Introduction to Computational Thinking and Data Science.  Available from http://www.datascience4all.org</a:t>
            </a:r>
            <a:endParaRPr lang="he-IL" dirty="0">
              <a:solidFill>
                <a:schemeClr val="bg1"/>
              </a:solidFill>
            </a:endParaRPr>
          </a:p>
        </p:txBody>
      </p:sp>
    </p:spTree>
    <p:extLst>
      <p:ext uri="{BB962C8B-B14F-4D97-AF65-F5344CB8AC3E}">
        <p14:creationId xmlns:p14="http://schemas.microsoft.com/office/powerpoint/2010/main" val="838390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26625" name="Title 14"/>
          <p:cNvSpPr>
            <a:spLocks noGrp="1"/>
          </p:cNvSpPr>
          <p:nvPr>
            <p:ph type="title"/>
          </p:nvPr>
        </p:nvSpPr>
        <p:spPr>
          <a:xfrm>
            <a:off x="650240" y="-16122"/>
            <a:ext cx="11704320" cy="1625600"/>
          </a:xfrm>
        </p:spPr>
        <p:txBody>
          <a:bodyPr/>
          <a:lstStyle/>
          <a:p>
            <a:r>
              <a:rPr lang="en-US" sz="5120" dirty="0">
                <a:solidFill>
                  <a:srgbClr val="C00000"/>
                </a:solidFill>
                <a:ea typeface="ＭＳ Ｐゴシック" pitchFamily="84" charset="-128"/>
                <a:cs typeface="ＭＳ Ｐゴシック" pitchFamily="84" charset="-128"/>
              </a:rPr>
              <a:t>The Rise of Privacy Concerns</a:t>
            </a:r>
          </a:p>
        </p:txBody>
      </p:sp>
      <p:sp>
        <p:nvSpPr>
          <p:cNvPr id="3" name="Rectangle 2">
            <a:extLst>
              <a:ext uri="{FF2B5EF4-FFF2-40B4-BE49-F238E27FC236}">
                <a16:creationId xmlns:a16="http://schemas.microsoft.com/office/drawing/2014/main" id="{24CC1ACD-ED6A-844D-AB6F-77C2D94B8F72}"/>
              </a:ext>
            </a:extLst>
          </p:cNvPr>
          <p:cNvSpPr/>
          <p:nvPr/>
        </p:nvSpPr>
        <p:spPr>
          <a:xfrm>
            <a:off x="1950720" y="2245623"/>
            <a:ext cx="9921240" cy="6601807"/>
          </a:xfrm>
          <a:prstGeom prst="rect">
            <a:avLst/>
          </a:prstGeom>
        </p:spPr>
        <p:txBody>
          <a:bodyPr wrap="square">
            <a:spAutoFit/>
          </a:bodyPr>
          <a:lstStyle/>
          <a:p>
            <a:pPr algn="l">
              <a:spcBef>
                <a:spcPts val="600"/>
              </a:spcBef>
            </a:pPr>
            <a:r>
              <a:rPr lang="he-IL" dirty="0">
                <a:solidFill>
                  <a:schemeClr val="bg1"/>
                </a:solidFill>
              </a:rPr>
              <a:t>- </a:t>
            </a:r>
            <a:r>
              <a:rPr lang="en-US" dirty="0">
                <a:solidFill>
                  <a:schemeClr val="bg1"/>
                </a:solidFill>
              </a:rPr>
              <a:t>Science:</a:t>
            </a:r>
          </a:p>
          <a:p>
            <a:pPr marL="342900" lvl="1" indent="-342900" algn="l">
              <a:buFont typeface="Arial" panose="020B0604020202020204" pitchFamily="34" charset="0"/>
              <a:buChar char="•"/>
            </a:pPr>
            <a:r>
              <a:rPr lang="en-US" b="0" dirty="0">
                <a:solidFill>
                  <a:schemeClr val="bg1"/>
                </a:solidFill>
              </a:rPr>
              <a:t> benefits of sharing clinical patient records</a:t>
            </a:r>
          </a:p>
          <a:p>
            <a:pPr marL="342900" lvl="1" indent="-342900" algn="l">
              <a:buFont typeface="Arial" panose="020B0604020202020204" pitchFamily="34" charset="0"/>
              <a:buChar char="•"/>
            </a:pPr>
            <a:r>
              <a:rPr lang="en-US" b="0" dirty="0">
                <a:solidFill>
                  <a:schemeClr val="bg1"/>
                </a:solidFill>
              </a:rPr>
              <a:t> patients shall control access to their records</a:t>
            </a:r>
          </a:p>
          <a:p>
            <a:pPr marL="342900" lvl="1" indent="-342900" algn="l">
              <a:buFont typeface="Arial" panose="020B0604020202020204" pitchFamily="34" charset="0"/>
              <a:buChar char="•"/>
            </a:pPr>
            <a:r>
              <a:rPr lang="en-US" b="0" dirty="0">
                <a:solidFill>
                  <a:schemeClr val="bg1"/>
                </a:solidFill>
              </a:rPr>
              <a:t> patients found to be altruistic: </a:t>
            </a:r>
          </a:p>
          <a:p>
            <a:pPr lvl="2" algn="l"/>
            <a:r>
              <a:rPr lang="en-US" b="0" dirty="0">
                <a:solidFill>
                  <a:schemeClr val="bg1"/>
                </a:solidFill>
              </a:rPr>
              <a:t>willing to grant access for purpose of advancing science</a:t>
            </a:r>
          </a:p>
          <a:p>
            <a:pPr algn="l">
              <a:spcBef>
                <a:spcPts val="600"/>
              </a:spcBef>
            </a:pPr>
            <a:r>
              <a:rPr lang="he-IL" b="0" dirty="0">
                <a:solidFill>
                  <a:schemeClr val="bg1"/>
                </a:solidFill>
              </a:rPr>
              <a:t>-</a:t>
            </a:r>
            <a:r>
              <a:rPr lang="en-US" b="0" dirty="0">
                <a:solidFill>
                  <a:schemeClr val="bg1"/>
                </a:solidFill>
              </a:rPr>
              <a:t> </a:t>
            </a:r>
            <a:r>
              <a:rPr lang="en-US" dirty="0">
                <a:solidFill>
                  <a:schemeClr val="bg1"/>
                </a:solidFill>
              </a:rPr>
              <a:t>Government:</a:t>
            </a:r>
          </a:p>
          <a:p>
            <a:pPr marL="342900" lvl="1" indent="-342900" algn="l">
              <a:buFont typeface="Arial" panose="020B0604020202020204" pitchFamily="34" charset="0"/>
              <a:buChar char="•"/>
            </a:pPr>
            <a:r>
              <a:rPr lang="en-US" b="0" dirty="0">
                <a:solidFill>
                  <a:schemeClr val="bg1"/>
                </a:solidFill>
              </a:rPr>
              <a:t>government and commercial use of data mining raises concerns</a:t>
            </a:r>
            <a:r>
              <a:rPr lang="he-IL" b="0" dirty="0">
                <a:solidFill>
                  <a:schemeClr val="bg1"/>
                </a:solidFill>
              </a:rPr>
              <a:t> </a:t>
            </a:r>
          </a:p>
          <a:p>
            <a:pPr marL="342900" lvl="1" indent="-342900" algn="l">
              <a:buFont typeface="Arial" panose="020B0604020202020204" pitchFamily="34" charset="0"/>
              <a:buChar char="•"/>
            </a:pPr>
            <a:r>
              <a:rPr lang="en-US" b="0" dirty="0">
                <a:solidFill>
                  <a:schemeClr val="bg1"/>
                </a:solidFill>
              </a:rPr>
              <a:t> about appropriate use of private citizen information,</a:t>
            </a:r>
          </a:p>
          <a:p>
            <a:pPr marL="342900" lvl="1" indent="-342900" algn="l">
              <a:buFont typeface="Arial" panose="020B0604020202020204" pitchFamily="34" charset="0"/>
              <a:buChar char="•"/>
            </a:pPr>
            <a:r>
              <a:rPr lang="en-US" b="0" dirty="0">
                <a:solidFill>
                  <a:schemeClr val="bg1"/>
                </a:solidFill>
              </a:rPr>
              <a:t> e.g., data collected for the purpose of airline passenger screening </a:t>
            </a:r>
            <a:r>
              <a:rPr lang="he-IL" b="0" dirty="0">
                <a:solidFill>
                  <a:schemeClr val="bg1"/>
                </a:solidFill>
              </a:rPr>
              <a:t> </a:t>
            </a:r>
          </a:p>
          <a:p>
            <a:pPr lvl="1" algn="l"/>
            <a:r>
              <a:rPr lang="en-US" b="0" dirty="0">
                <a:solidFill>
                  <a:schemeClr val="bg1"/>
                </a:solidFill>
              </a:rPr>
              <a:t>should not be used for the enforcement of other criminal laws</a:t>
            </a:r>
          </a:p>
          <a:p>
            <a:pPr algn="l">
              <a:spcBef>
                <a:spcPts val="600"/>
              </a:spcBef>
            </a:pPr>
            <a:r>
              <a:rPr lang="en-US" b="0" dirty="0">
                <a:solidFill>
                  <a:schemeClr val="bg1"/>
                </a:solidFill>
              </a:rPr>
              <a:t> </a:t>
            </a:r>
            <a:r>
              <a:rPr lang="he-IL" b="0" dirty="0">
                <a:solidFill>
                  <a:schemeClr val="bg1"/>
                </a:solidFill>
              </a:rPr>
              <a:t>-</a:t>
            </a:r>
            <a:r>
              <a:rPr lang="en-US" dirty="0">
                <a:solidFill>
                  <a:schemeClr val="bg1"/>
                </a:solidFill>
              </a:rPr>
              <a:t>Open Web:</a:t>
            </a:r>
          </a:p>
          <a:p>
            <a:pPr marL="342900" lvl="1" indent="-342900" algn="l">
              <a:buFont typeface="Arial" panose="020B0604020202020204" pitchFamily="34" charset="0"/>
              <a:buChar char="•"/>
            </a:pPr>
            <a:r>
              <a:rPr lang="en-US" b="0" dirty="0">
                <a:solidFill>
                  <a:schemeClr val="bg1"/>
                </a:solidFill>
              </a:rPr>
              <a:t> many users are happy to share private details on social webs</a:t>
            </a:r>
          </a:p>
          <a:p>
            <a:pPr lvl="2" indent="0" algn="l"/>
            <a:r>
              <a:rPr lang="he-IL" b="0" dirty="0">
                <a:solidFill>
                  <a:schemeClr val="bg1"/>
                </a:solidFill>
              </a:rPr>
              <a:t>       </a:t>
            </a:r>
            <a:r>
              <a:rPr lang="en-US" b="0" dirty="0">
                <a:solidFill>
                  <a:schemeClr val="bg1"/>
                </a:solidFill>
              </a:rPr>
              <a:t>but would be rightfully upset was this data used for other purposes</a:t>
            </a:r>
          </a:p>
          <a:p>
            <a:pPr marL="342900" lvl="1" indent="-342900" algn="l">
              <a:buFont typeface="Arial" panose="020B0604020202020204" pitchFamily="34" charset="0"/>
              <a:buChar char="•"/>
            </a:pPr>
            <a:r>
              <a:rPr lang="en-US" b="0" dirty="0">
                <a:solidFill>
                  <a:schemeClr val="bg1"/>
                </a:solidFill>
              </a:rPr>
              <a:t> content is shared between networks</a:t>
            </a:r>
            <a:endParaRPr lang="he-IL" b="0" dirty="0">
              <a:solidFill>
                <a:schemeClr val="bg1"/>
              </a:solidFill>
            </a:endParaRPr>
          </a:p>
          <a:p>
            <a:pPr lvl="1" indent="0" algn="l"/>
            <a:r>
              <a:rPr lang="he-IL" b="0" dirty="0">
                <a:solidFill>
                  <a:schemeClr val="bg1"/>
                </a:solidFill>
              </a:rPr>
              <a:t>       </a:t>
            </a:r>
            <a:r>
              <a:rPr lang="en-US" b="0" dirty="0">
                <a:solidFill>
                  <a:schemeClr val="bg1"/>
                </a:solidFill>
              </a:rPr>
              <a:t>not very transparent to the user</a:t>
            </a:r>
          </a:p>
          <a:p>
            <a:pPr marL="342900" lvl="1" indent="-342900" algn="l">
              <a:buFont typeface="Arial" panose="020B0604020202020204" pitchFamily="34" charset="0"/>
              <a:buChar char="•"/>
            </a:pPr>
            <a:r>
              <a:rPr lang="en-US" b="0" dirty="0">
                <a:solidFill>
                  <a:schemeClr val="bg1"/>
                </a:solidFill>
              </a:rPr>
              <a:t> users need to be reassured about appropriate use of their data</a:t>
            </a:r>
          </a:p>
          <a:p>
            <a:pPr algn="l">
              <a:spcBef>
                <a:spcPts val="600"/>
              </a:spcBef>
            </a:pPr>
            <a:endParaRPr lang="en-US" b="0" dirty="0">
              <a:solidFill>
                <a:schemeClr val="bg1"/>
              </a:solidFill>
            </a:endParaRPr>
          </a:p>
        </p:txBody>
      </p:sp>
      <p:sp>
        <p:nvSpPr>
          <p:cNvPr id="6" name="Rectangle 5">
            <a:extLst>
              <a:ext uri="{FF2B5EF4-FFF2-40B4-BE49-F238E27FC236}">
                <a16:creationId xmlns:a16="http://schemas.microsoft.com/office/drawing/2014/main" id="{26EED1A2-3005-A441-9321-B1D03F754ECF}"/>
              </a:ext>
            </a:extLst>
          </p:cNvPr>
          <p:cNvSpPr/>
          <p:nvPr/>
        </p:nvSpPr>
        <p:spPr>
          <a:xfrm>
            <a:off x="7360921" y="9275881"/>
            <a:ext cx="5976315" cy="369332"/>
          </a:xfrm>
          <a:prstGeom prst="rect">
            <a:avLst/>
          </a:prstGeom>
        </p:spPr>
        <p:txBody>
          <a:bodyPr wrap="square">
            <a:spAutoFit/>
          </a:bodyPr>
          <a:lstStyle/>
          <a:p>
            <a:pPr rtl="1"/>
            <a:r>
              <a:rPr lang="en-US" sz="1800" dirty="0">
                <a:solidFill>
                  <a:srgbClr val="465466"/>
                </a:solidFill>
              </a:rPr>
              <a:t>Credit: http://www.datascience4all.org/</a:t>
            </a:r>
            <a:endParaRPr lang="en-IL" sz="1800" dirty="0"/>
          </a:p>
        </p:txBody>
      </p:sp>
    </p:spTree>
    <p:extLst>
      <p:ext uri="{BB962C8B-B14F-4D97-AF65-F5344CB8AC3E}">
        <p14:creationId xmlns:p14="http://schemas.microsoft.com/office/powerpoint/2010/main" val="791509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C2680D0E-12C6-3ACE-3534-A91F2A4302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8614" y="1333500"/>
            <a:ext cx="8327571" cy="6286500"/>
          </a:xfrm>
        </p:spPr>
      </p:pic>
    </p:spTree>
    <p:extLst>
      <p:ext uri="{BB962C8B-B14F-4D97-AF65-F5344CB8AC3E}">
        <p14:creationId xmlns:p14="http://schemas.microsoft.com/office/powerpoint/2010/main" val="1531769772"/>
      </p:ext>
    </p:extLst>
  </p:cSld>
  <p:clrMapOvr>
    <a:masterClrMapping/>
  </p:clrMapOvr>
</p:sld>
</file>

<file path=ppt/theme/theme1.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4831</TotalTime>
  <Words>1147</Words>
  <Application>Microsoft Macintosh PowerPoint</Application>
  <PresentationFormat>Custom</PresentationFormat>
  <Paragraphs>139</Paragraphs>
  <Slides>23</Slides>
  <Notes>13</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35" baseType="lpstr">
      <vt:lpstr>Arial</vt:lpstr>
      <vt:lpstr>Bodoni SvtyTwo ITC TT-Book</vt:lpstr>
      <vt:lpstr>Helvetica</vt:lpstr>
      <vt:lpstr>Helvetica Neue</vt:lpstr>
      <vt:lpstr>Helvetica Neue Bold Condensed</vt:lpstr>
      <vt:lpstr>Helvetica Neue Light</vt:lpstr>
      <vt:lpstr>Helvetica Neue Medium</vt:lpstr>
      <vt:lpstr>Palatino</vt:lpstr>
      <vt:lpstr>Söhne</vt:lpstr>
      <vt:lpstr>Times</vt:lpstr>
      <vt:lpstr>Black</vt:lpstr>
      <vt:lpstr>Document</vt:lpstr>
      <vt:lpstr>Intro to Data-Engineering – Privacy &amp; Ethics Lecture</vt:lpstr>
      <vt:lpstr>What is Ethics</vt:lpstr>
      <vt:lpstr>Data Science &amp; Ethics</vt:lpstr>
      <vt:lpstr>BUGS &amp; Feedback Loops</vt:lpstr>
      <vt:lpstr>What harm a little code bug can do?</vt:lpstr>
      <vt:lpstr>What harm can feedback loops can do?</vt:lpstr>
      <vt:lpstr>Privacy</vt:lpstr>
      <vt:lpstr>The Rise of Privacy Concerns</vt:lpstr>
      <vt:lpstr>PowerPoint Presentation</vt:lpstr>
      <vt:lpstr>Private and Sensitive Data </vt:lpstr>
      <vt:lpstr>Sensitive Data and Privacy</vt:lpstr>
      <vt:lpstr>Sensitive Data</vt:lpstr>
      <vt:lpstr>OECD’s Eight Principles of Fair Information Practices  [OECD 1980]</vt:lpstr>
      <vt:lpstr>Anonymization Techniques</vt:lpstr>
      <vt:lpstr>Problems with  Anonymization Techniques </vt:lpstr>
      <vt:lpstr>Examples of Re-Identification through Linking Data: (I) Medical Records</vt:lpstr>
      <vt:lpstr>Data De-anonymization </vt:lpstr>
      <vt:lpstr>Ethics: Cambridge Analytica</vt:lpstr>
      <vt:lpstr>PowerPoint Presentation</vt:lpstr>
      <vt:lpstr>PowerPoint Presentation</vt:lpstr>
      <vt:lpstr>Bias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Data-Engineering – Ethics Lecture 13</dc:title>
  <cp:lastModifiedBy>מיכאל פייר</cp:lastModifiedBy>
  <cp:revision>23</cp:revision>
  <dcterms:modified xsi:type="dcterms:W3CDTF">2023-06-19T11:09:14Z</dcterms:modified>
</cp:coreProperties>
</file>